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6" r:id="rId4"/>
    <p:sldId id="266" r:id="rId5"/>
    <p:sldId id="288" r:id="rId6"/>
    <p:sldId id="289" r:id="rId7"/>
    <p:sldId id="293" r:id="rId8"/>
    <p:sldId id="290" r:id="rId9"/>
    <p:sldId id="292" r:id="rId10"/>
    <p:sldId id="291" r:id="rId11"/>
    <p:sldId id="267" r:id="rId12"/>
    <p:sldId id="295" r:id="rId13"/>
    <p:sldId id="299" r:id="rId14"/>
    <p:sldId id="278" r:id="rId15"/>
    <p:sldId id="260" r:id="rId16"/>
    <p:sldId id="261" r:id="rId17"/>
    <p:sldId id="262" r:id="rId18"/>
    <p:sldId id="263" r:id="rId19"/>
    <p:sldId id="294" r:id="rId20"/>
    <p:sldId id="264" r:id="rId21"/>
    <p:sldId id="268" r:id="rId22"/>
    <p:sldId id="297" r:id="rId23"/>
    <p:sldId id="269" r:id="rId24"/>
    <p:sldId id="270" r:id="rId25"/>
    <p:sldId id="273" r:id="rId26"/>
    <p:sldId id="275" r:id="rId27"/>
    <p:sldId id="274" r:id="rId28"/>
    <p:sldId id="277" r:id="rId29"/>
    <p:sldId id="279" r:id="rId30"/>
    <p:sldId id="265" r:id="rId31"/>
    <p:sldId id="298" r:id="rId32"/>
    <p:sldId id="280" r:id="rId33"/>
    <p:sldId id="276" r:id="rId34"/>
    <p:sldId id="281" r:id="rId35"/>
    <p:sldId id="282" r:id="rId36"/>
    <p:sldId id="283" r:id="rId37"/>
    <p:sldId id="286" r:id="rId38"/>
    <p:sldId id="287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73004336143155"/>
          <c:y val="0.16225721603399951"/>
          <c:w val="0.7296369626311168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98-4D41-BA30-BEFE505BA7E9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98-4D41-BA30-BEFE505BA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F2B5E"/>
                    </a:solidFill>
                    <a:latin typeface="Mont Regular" panose="00000700000000000000" pitchFamily="2" charset="0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rgbClr val="0F2B5E"/>
                    </a:solidFill>
                  </a:rPr>
                  <a:t>z</a:t>
                </a:r>
                <a:endParaRPr lang="ru-RU" dirty="0">
                  <a:solidFill>
                    <a:srgbClr val="0F2B5E"/>
                  </a:solidFill>
                </a:endParaRPr>
              </a:p>
            </c:rich>
          </c:tx>
          <c:layout>
            <c:manualLayout>
              <c:xMode val="edge"/>
              <c:yMode val="edge"/>
              <c:x val="0.92469701648996139"/>
              <c:y val="0.682301442990847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F2B5E"/>
                  </a:solidFill>
                  <a:latin typeface="Mont Regular" panose="00000700000000000000" pitchFamily="2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Mont Regular" panose="00000700000000000000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583139659953101E-2"/>
          <c:y val="0.33439086343901614"/>
          <c:w val="0.65432980432059917"/>
          <c:h val="0.5062106497025111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ReLU(z)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Лист1!$B$2:$B$73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F2-4EFE-9088-351404D9961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ReLU'(z)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Лист1!$C$2:$C$73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F2-4EFE-9088-351404D99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341472"/>
        <c:axId val="670343120"/>
      </c:scatterChart>
      <c:valAx>
        <c:axId val="670341472"/>
        <c:scaling>
          <c:orientation val="minMax"/>
          <c:max val="2"/>
          <c:min val="-2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3479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ln>
                  <a:noFill/>
                </a:ln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3120"/>
        <c:crosses val="autoZero"/>
        <c:crossBetween val="midCat"/>
      </c:valAx>
      <c:valAx>
        <c:axId val="670343120"/>
        <c:scaling>
          <c:orientation val="minMax"/>
          <c:max val="2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1472"/>
        <c:crosses val="autoZero"/>
        <c:crossBetween val="midCat"/>
        <c:majorUnit val="0.5"/>
        <c:minorUnit val="0.2"/>
      </c:valAx>
      <c:spPr>
        <a:noFill/>
        <a:ln>
          <a:solidFill>
            <a:srgbClr val="0F2B5E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EE514-B25D-4C83-8BBC-E098F1A4D3A5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EA91-D764-464B-812F-9F9BEC13F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7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6237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370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3574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010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52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16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570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36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65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202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30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9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68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14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5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7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11" Type="http://schemas.openxmlformats.org/officeDocument/2006/relationships/hyperlink" Target="https://stocksnap.io/search/eye" TargetMode="External"/><Relationship Id="rId5" Type="http://schemas.openxmlformats.org/officeDocument/2006/relationships/image" Target="../media/image5.jpeg"/><Relationship Id="rId15" Type="http://schemas.openxmlformats.org/officeDocument/2006/relationships/image" Target="../media/image14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Основы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9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aph-dataset · GitHub Topics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835769"/>
            <a:ext cx="5232400" cy="53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L Unplugged Dataset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84" y="4209287"/>
            <a:ext cx="7843316" cy="241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</p:spTree>
    <p:extLst>
      <p:ext uri="{BB962C8B-B14F-4D97-AF65-F5344CB8AC3E}">
        <p14:creationId xmlns:p14="http://schemas.microsoft.com/office/powerpoint/2010/main" val="245592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Нейронные Сети: Введение.   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597094" y="2169152"/>
            <a:ext cx="5158286" cy="4071831"/>
            <a:chOff x="5660012" y="1548309"/>
            <a:chExt cx="6233078" cy="4043211"/>
          </a:xfrm>
        </p:grpSpPr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5-конечная звезда 47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440009" y="216842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6462870" y="1548309"/>
              <a:ext cx="3202030" cy="641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Логистическая/линейная</a:t>
              </a:r>
            </a:p>
            <a:p>
              <a:r>
                <a:rPr lang="ru-RU" dirty="0"/>
                <a:t>регрессия</a:t>
              </a:r>
            </a:p>
          </p:txBody>
        </p:sp>
        <p:sp>
          <p:nvSpPr>
            <p:cNvPr id="50" name="5-конечная звезда 49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6967091" y="2487683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240062" y="2181162"/>
              <a:ext cx="2369116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Деревья решений</a:t>
              </a:r>
            </a:p>
          </p:txBody>
        </p:sp>
        <p:sp>
          <p:nvSpPr>
            <p:cNvPr id="52" name="5-конечная звезда 51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7772665" y="274062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8136355" y="2570461"/>
              <a:ext cx="1400302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к-соседей</a:t>
              </a:r>
            </a:p>
          </p:txBody>
        </p:sp>
        <p:sp>
          <p:nvSpPr>
            <p:cNvPr id="54" name="5-конечная звезда 53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476222" y="3017231"/>
              <a:ext cx="2590168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Ансамбли деревьев</a:t>
              </a:r>
            </a:p>
          </p:txBody>
        </p:sp>
        <p:sp>
          <p:nvSpPr>
            <p:cNvPr id="56" name="5-конечная звезда 55">
              <a:extLst>
                <a:ext uri="{FF2B5EF4-FFF2-40B4-BE49-F238E27FC236}">
                  <a16:creationId xmlns:a16="http://schemas.microsoft.com/office/drawing/2014/main" id="{A89121EE-AFB7-EB48-BCEA-79E503B7F7EE}"/>
                </a:ext>
              </a:extLst>
            </p:cNvPr>
            <p:cNvSpPr/>
            <p:nvPr/>
          </p:nvSpPr>
          <p:spPr>
            <a:xfrm>
              <a:off x="8819933" y="357801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3A5767-6CDA-C047-89B3-9511A821579D}"/>
                </a:ext>
              </a:extLst>
            </p:cNvPr>
            <p:cNvSpPr txBox="1"/>
            <p:nvPr/>
          </p:nvSpPr>
          <p:spPr>
            <a:xfrm>
              <a:off x="9114128" y="3421487"/>
              <a:ext cx="2321699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Опорные вектора</a:t>
              </a:r>
            </a:p>
          </p:txBody>
        </p:sp>
        <p:sp>
          <p:nvSpPr>
            <p:cNvPr id="58" name="5-конечная звезда 57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576FB6-28B6-4548-8FAB-BB574AFF6271}"/>
                </a:ext>
              </a:extLst>
            </p:cNvPr>
            <p:cNvSpPr txBox="1"/>
            <p:nvPr/>
          </p:nvSpPr>
          <p:spPr>
            <a:xfrm>
              <a:off x="9551059" y="3826103"/>
              <a:ext cx="2186185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Нейронные сети</a:t>
              </a:r>
            </a:p>
          </p:txBody>
        </p:sp>
        <p:sp>
          <p:nvSpPr>
            <p:cNvPr id="60" name="5-конечная звезда 59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86923" y="4148416"/>
              <a:ext cx="1606167" cy="91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Глубокие </a:t>
              </a:r>
              <a:br>
                <a:rPr lang="ru-RU" dirty="0"/>
              </a:br>
              <a:r>
                <a:rPr lang="ru-RU" dirty="0"/>
                <a:t>Нейронные</a:t>
              </a:r>
              <a:br>
                <a:rPr lang="ru-RU" dirty="0"/>
              </a:br>
              <a:r>
                <a:rPr lang="ru-RU" dirty="0"/>
                <a:t> сети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4760186" y="2876657"/>
              <a:ext cx="2245940" cy="44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Интерпретируемость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267037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Точность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 bwMode="auto">
          <a:xfrm>
            <a:off x="342845" y="1021073"/>
            <a:ext cx="62766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зависимости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Как правило автоматически выделенные признаки сложно 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или невозможно интерпретировать. 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 bwMode="auto">
          <a:xfrm>
            <a:off x="640874" y="3984778"/>
            <a:ext cx="5850350" cy="20530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0005" y="5917539"/>
            <a:ext cx="16431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/>
              <a:t>деформализм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33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Линейные проблемы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8411149" y="1349713"/>
            <a:ext cx="2454442" cy="223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 bwMode="auto">
          <a:xfrm>
            <a:off x="2423592" y="766366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Линейная регрессия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199203" y="726312"/>
            <a:ext cx="3666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Логистическая регрессия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(классификация)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570571" y="1070368"/>
            <a:ext cx="2818656" cy="25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87734" y="4179705"/>
            <a:ext cx="2215044" cy="23103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642680" y="3917816"/>
            <a:ext cx="1595700" cy="15816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15101" y="5532148"/>
            <a:ext cx="1617997" cy="1301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948806" y="3880584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4829647" y="3449690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>
              <a:spcBef>
                <a:spcPts val="0"/>
              </a:spcBef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Нелинейные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73240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Линейные проблемы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05415" y="4376959"/>
            <a:ext cx="2454442" cy="223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 bwMode="auto">
          <a:xfrm>
            <a:off x="1136956" y="651042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Линейная регрессия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360471" y="3526641"/>
            <a:ext cx="3666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Логистическая регрессия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(классификация)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05415" y="1006374"/>
            <a:ext cx="2818656" cy="25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48806" y="3880584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4829647" y="3449690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>
              <a:spcBef>
                <a:spcPts val="0"/>
              </a:spcBef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Нелинейные проблемы</a:t>
            </a:r>
          </a:p>
        </p:txBody>
      </p:sp>
      <p:pic>
        <p:nvPicPr>
          <p:cNvPr id="1026" name="Picture 2" descr="What is the kernel trick? Why is it important? | by Grace Zhang | Medium">
            <a:extLst>
              <a:ext uri="{FF2B5EF4-FFF2-40B4-BE49-F238E27FC236}">
                <a16:creationId xmlns:a16="http://schemas.microsoft.com/office/drawing/2014/main" id="{DA363F50-CD06-4B9B-9832-59550A87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87" y="1469319"/>
            <a:ext cx="45212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909C4-654F-8357-14B5-71035143A1CE}"/>
              </a:ext>
            </a:extLst>
          </p:cNvPr>
          <p:cNvSpPr txBox="1"/>
          <p:nvPr/>
        </p:nvSpPr>
        <p:spPr bwMode="auto">
          <a:xfrm>
            <a:off x="6006829" y="1051152"/>
            <a:ext cx="4535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</a:t>
            </a:r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робл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ема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сводимая к линейной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96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Выбор метода оценки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2661345" y="1081529"/>
            <a:ext cx="2808316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Линейные проблемы</a:t>
            </a:r>
            <a:r>
              <a:rPr lang="ru-RU" sz="2000" dirty="0">
                <a:solidFill>
                  <a:schemeClr val="tx1"/>
                </a:solidFill>
              </a:rPr>
              <a:t>,</a:t>
            </a:r>
            <a:endParaRPr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ru-RU" sz="2000" dirty="0">
                <a:solidFill>
                  <a:schemeClr val="tx1"/>
                </a:solidFill>
              </a:rPr>
              <a:t>Проблемы, сводящиеся к линейным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2713505" y="2187645"/>
            <a:ext cx="2482981" cy="3113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Линейная регрессия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Логистическая регрессия 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метод опорных векторов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Байесовские оценки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Метод максимального правдоподобия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5541668" y="1051072"/>
            <a:ext cx="3214032" cy="1944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Категориальные данные</a:t>
            </a:r>
            <a:br>
              <a:rPr lang="ru-RU" sz="2000" b="1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(</a:t>
            </a:r>
            <a:r>
              <a:rPr lang="ru-RU" dirty="0">
                <a:solidFill>
                  <a:schemeClr val="tx1"/>
                </a:solidFill>
              </a:rPr>
              <a:t>таблицы, структурированные данные типа запрос – ответы)</a:t>
            </a:r>
            <a:endParaRPr dirty="0">
              <a:solidFill>
                <a:schemeClr val="tx1"/>
              </a:solidFill>
            </a:endParaRPr>
          </a:p>
          <a:p>
            <a:pPr algn="ctr">
              <a:spcBef>
                <a:spcPts val="1200"/>
              </a:spcBef>
              <a:defRPr/>
            </a:pP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sz="2000" b="1" dirty="0">
                <a:solidFill>
                  <a:schemeClr val="tx1"/>
                </a:solidFill>
              </a:rPr>
              <a:t>Хорошо формализуемые данные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443966" y="3249928"/>
            <a:ext cx="3136261" cy="9410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76200">
              <a:buFont typeface="Arial"/>
              <a:buChar char="•"/>
              <a:defRPr/>
            </a:pPr>
            <a:r>
              <a:rPr lang="ru-RU" sz="2000" dirty="0">
                <a:solidFill>
                  <a:schemeClr val="tx1"/>
                </a:solidFill>
              </a:rPr>
              <a:t>Деревья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ru-RU" dirty="0" err="1">
                <a:solidFill>
                  <a:schemeClr val="tx1"/>
                </a:solidFill>
              </a:rPr>
              <a:t>бустинг</a:t>
            </a:r>
            <a:r>
              <a:rPr lang="ru-RU" dirty="0">
                <a:solidFill>
                  <a:schemeClr val="tx1"/>
                </a:solidFill>
              </a:rPr>
              <a:t>, случайный лес), </a:t>
            </a:r>
          </a:p>
          <a:p>
            <a:pPr marL="85725" indent="-76200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solidFill>
                  <a:schemeClr val="tx1"/>
                </a:solidFill>
              </a:rPr>
              <a:t>генетические алгоритмы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8827707" y="1081529"/>
            <a:ext cx="2268919" cy="2088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Плохо-формализуемые данные</a:t>
            </a:r>
            <a:endParaRPr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</a:rPr>
              <a:t>(музыка, сигналы, изображения, проблемы сложной оптимизации)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8638009" y="3411243"/>
            <a:ext cx="2538349" cy="586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Признаки хорошо разделимы?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276216" y="4603566"/>
            <a:ext cx="2980975" cy="19797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Ядерный метод опорных векторов,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k-</a:t>
            </a:r>
            <a:r>
              <a:rPr lang="ru-RU" dirty="0">
                <a:solidFill>
                  <a:schemeClr val="tx1"/>
                </a:solidFill>
              </a:rPr>
              <a:t>средних,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Байесовские оценки,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u="sng" dirty="0">
                <a:solidFill>
                  <a:schemeClr val="tx1"/>
                </a:solidFill>
              </a:rPr>
              <a:t>Простые нейронные сети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Деревья, ген. Алг.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421986" y="5474914"/>
            <a:ext cx="2754373" cy="9831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800" b="1" u="sng" dirty="0">
                <a:solidFill>
                  <a:schemeClr val="tx1"/>
                </a:solidFill>
              </a:rPr>
              <a:t>Глубокие нейронные сети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 bwMode="auto">
          <a:xfrm>
            <a:off x="7629900" y="4407898"/>
            <a:ext cx="0" cy="195669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/>
        </p:nvCxnSpPr>
        <p:spPr bwMode="auto">
          <a:xfrm>
            <a:off x="7629901" y="4407571"/>
            <a:ext cx="2762235" cy="326"/>
          </a:xfrm>
          <a:prstGeom prst="line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cxnSpLocks/>
          </p:cNvCxnSpPr>
          <p:nvPr/>
        </p:nvCxnSpPr>
        <p:spPr bwMode="auto">
          <a:xfrm flipV="1">
            <a:off x="9749251" y="4012371"/>
            <a:ext cx="0" cy="383958"/>
          </a:xfrm>
          <a:prstGeom prst="line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 bwMode="auto">
          <a:xfrm>
            <a:off x="8336921" y="4584849"/>
            <a:ext cx="2759704" cy="4076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Сводятся к линейным?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7" name="Прямая со стрелкой 26"/>
          <p:cNvCxnSpPr>
            <a:cxnSpLocks/>
          </p:cNvCxnSpPr>
          <p:nvPr/>
        </p:nvCxnSpPr>
        <p:spPr bwMode="auto">
          <a:xfrm>
            <a:off x="10294193" y="4992488"/>
            <a:ext cx="0" cy="482427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</p:cNvCxnSpPr>
          <p:nvPr/>
        </p:nvCxnSpPr>
        <p:spPr bwMode="auto">
          <a:xfrm>
            <a:off x="10392135" y="4407572"/>
            <a:ext cx="0" cy="173945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</p:cNvCxnSpPr>
          <p:nvPr/>
        </p:nvCxnSpPr>
        <p:spPr bwMode="auto">
          <a:xfrm>
            <a:off x="4065504" y="2012784"/>
            <a:ext cx="0" cy="182563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7012097" y="2995903"/>
            <a:ext cx="136587" cy="254025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cxnSpLocks/>
          </p:cNvCxnSpPr>
          <p:nvPr/>
        </p:nvCxnSpPr>
        <p:spPr bwMode="auto">
          <a:xfrm>
            <a:off x="9790137" y="3169762"/>
            <a:ext cx="0" cy="241481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7035594" y="4272007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да</a:t>
            </a:r>
            <a:endParaRPr dirty="0"/>
          </a:p>
        </p:txBody>
      </p:sp>
      <p:sp>
        <p:nvSpPr>
          <p:cNvPr id="41" name="TextBox 40"/>
          <p:cNvSpPr txBox="1"/>
          <p:nvPr/>
        </p:nvSpPr>
        <p:spPr bwMode="auto">
          <a:xfrm>
            <a:off x="10458066" y="421218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нет</a:t>
            </a:r>
            <a:endParaRPr dirty="0"/>
          </a:p>
        </p:txBody>
      </p:sp>
      <p:sp>
        <p:nvSpPr>
          <p:cNvPr id="42" name="TextBox 41"/>
          <p:cNvSpPr txBox="1"/>
          <p:nvPr/>
        </p:nvSpPr>
        <p:spPr bwMode="auto">
          <a:xfrm>
            <a:off x="8827984" y="494188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да</a:t>
            </a:r>
            <a:endParaRPr dirty="0"/>
          </a:p>
        </p:txBody>
      </p:sp>
      <p:sp>
        <p:nvSpPr>
          <p:cNvPr id="43" name="TextBox 42"/>
          <p:cNvSpPr txBox="1"/>
          <p:nvPr/>
        </p:nvSpPr>
        <p:spPr bwMode="auto">
          <a:xfrm>
            <a:off x="9749251" y="504903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нет</a:t>
            </a:r>
            <a:endParaRPr dirty="0"/>
          </a:p>
        </p:txBody>
      </p:sp>
      <p:cxnSp>
        <p:nvCxnSpPr>
          <p:cNvPr id="38" name="Прямая со стрелкой 37"/>
          <p:cNvCxnSpPr>
            <a:cxnSpLocks/>
          </p:cNvCxnSpPr>
          <p:nvPr/>
        </p:nvCxnSpPr>
        <p:spPr bwMode="auto">
          <a:xfrm flipH="1">
            <a:off x="8257191" y="5301295"/>
            <a:ext cx="1100899" cy="0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cxnSpLocks/>
          </p:cNvCxnSpPr>
          <p:nvPr/>
        </p:nvCxnSpPr>
        <p:spPr bwMode="auto">
          <a:xfrm flipV="1">
            <a:off x="9358089" y="4992487"/>
            <a:ext cx="0" cy="308808"/>
          </a:xfrm>
          <a:prstGeom prst="line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cxnSpLocks/>
          </p:cNvCxnSpPr>
          <p:nvPr/>
        </p:nvCxnSpPr>
        <p:spPr bwMode="auto">
          <a:xfrm flipH="1" flipV="1">
            <a:off x="7629898" y="4190996"/>
            <a:ext cx="1" cy="264681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BDE208-3532-D849-91F4-6D63F4EEB021}"/>
              </a:ext>
            </a:extLst>
          </p:cNvPr>
          <p:cNvSpPr txBox="1"/>
          <p:nvPr/>
        </p:nvSpPr>
        <p:spPr>
          <a:xfrm>
            <a:off x="420221" y="1832691"/>
            <a:ext cx="1852157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2792FE6-57F1-854E-A0E6-7F694848687B}"/>
              </a:ext>
            </a:extLst>
          </p:cNvPr>
          <p:cNvCxnSpPr/>
          <p:nvPr/>
        </p:nvCxnSpPr>
        <p:spPr>
          <a:xfrm flipV="1">
            <a:off x="564776" y="1864659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8FDE49-0806-ED4F-9F9F-24588BBE9821}"/>
              </a:ext>
            </a:extLst>
          </p:cNvPr>
          <p:cNvCxnSpPr/>
          <p:nvPr/>
        </p:nvCxnSpPr>
        <p:spPr>
          <a:xfrm>
            <a:off x="564776" y="3249928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129EA91-2E0D-3F41-958B-0FF0AD2F1DBA}"/>
              </a:ext>
            </a:extLst>
          </p:cNvPr>
          <p:cNvCxnSpPr/>
          <p:nvPr/>
        </p:nvCxnSpPr>
        <p:spPr>
          <a:xfrm flipV="1">
            <a:off x="758283" y="2187645"/>
            <a:ext cx="1159727" cy="80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377BE55A-CC41-454B-AAC5-1DCDE4385457}"/>
              </a:ext>
            </a:extLst>
          </p:cNvPr>
          <p:cNvSpPr/>
          <p:nvPr/>
        </p:nvSpPr>
        <p:spPr>
          <a:xfrm>
            <a:off x="1635159" y="276486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C6E214EB-E428-9F45-B7E2-39661E285FDE}"/>
              </a:ext>
            </a:extLst>
          </p:cNvPr>
          <p:cNvSpPr/>
          <p:nvPr/>
        </p:nvSpPr>
        <p:spPr>
          <a:xfrm>
            <a:off x="1770702" y="276822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2A7564F-E1CB-A04C-8336-5D241CDC8BC8}"/>
              </a:ext>
            </a:extLst>
          </p:cNvPr>
          <p:cNvSpPr/>
          <p:nvPr/>
        </p:nvSpPr>
        <p:spPr>
          <a:xfrm>
            <a:off x="1746985" y="259177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6478C13-D806-9941-BF2B-01387D9FB55F}"/>
              </a:ext>
            </a:extLst>
          </p:cNvPr>
          <p:cNvSpPr/>
          <p:nvPr/>
        </p:nvSpPr>
        <p:spPr>
          <a:xfrm>
            <a:off x="1583513" y="259442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5E1E787-8B9B-3946-85E0-18AEB940CB31}"/>
              </a:ext>
            </a:extLst>
          </p:cNvPr>
          <p:cNvSpPr/>
          <p:nvPr/>
        </p:nvSpPr>
        <p:spPr>
          <a:xfrm>
            <a:off x="1234593" y="280791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43B05BE-3435-9C4C-A735-C9388686DA04}"/>
              </a:ext>
            </a:extLst>
          </p:cNvPr>
          <p:cNvSpPr/>
          <p:nvPr/>
        </p:nvSpPr>
        <p:spPr>
          <a:xfrm>
            <a:off x="1432685" y="2733960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C570B6F-56BD-984C-8246-0658D51186CB}"/>
              </a:ext>
            </a:extLst>
          </p:cNvPr>
          <p:cNvSpPr/>
          <p:nvPr/>
        </p:nvSpPr>
        <p:spPr>
          <a:xfrm>
            <a:off x="1067607" y="2521452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779EA6AB-10B3-B842-8384-7FD6B0B57855}"/>
              </a:ext>
            </a:extLst>
          </p:cNvPr>
          <p:cNvSpPr/>
          <p:nvPr/>
        </p:nvSpPr>
        <p:spPr>
          <a:xfrm>
            <a:off x="1251867" y="238017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F0E95C-8A61-D740-9B56-E533911CCE45}"/>
              </a:ext>
            </a:extLst>
          </p:cNvPr>
          <p:cNvSpPr/>
          <p:nvPr/>
        </p:nvSpPr>
        <p:spPr>
          <a:xfrm>
            <a:off x="1460172" y="225456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0DECC3AE-6EE5-F342-B9B2-BE4C26904C20}"/>
              </a:ext>
            </a:extLst>
          </p:cNvPr>
          <p:cNvSpPr/>
          <p:nvPr/>
        </p:nvSpPr>
        <p:spPr>
          <a:xfrm>
            <a:off x="1206759" y="216629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DCFF700-4462-8140-8767-BA6A010DB463}"/>
              </a:ext>
            </a:extLst>
          </p:cNvPr>
          <p:cNvSpPr/>
          <p:nvPr/>
        </p:nvSpPr>
        <p:spPr>
          <a:xfrm>
            <a:off x="1095374" y="2302903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F78C8FCD-EC68-3044-B5C8-11436B193383}"/>
              </a:ext>
            </a:extLst>
          </p:cNvPr>
          <p:cNvSpPr/>
          <p:nvPr/>
        </p:nvSpPr>
        <p:spPr>
          <a:xfrm>
            <a:off x="1201812" y="2553894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BDC4E3A6-6CCC-6448-869B-FC7AF3D182E1}"/>
              </a:ext>
            </a:extLst>
          </p:cNvPr>
          <p:cNvSpPr/>
          <p:nvPr/>
        </p:nvSpPr>
        <p:spPr>
          <a:xfrm>
            <a:off x="1667411" y="234250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FA3F4-53DF-F645-85A9-1C3F19B2EF8B}"/>
              </a:ext>
            </a:extLst>
          </p:cNvPr>
          <p:cNvSpPr txBox="1"/>
          <p:nvPr/>
        </p:nvSpPr>
        <p:spPr>
          <a:xfrm>
            <a:off x="144422" y="3944024"/>
            <a:ext cx="251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Не</a:t>
            </a:r>
            <a:r>
              <a:rPr lang="ru-RU" dirty="0"/>
              <a:t>линейные проблемы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540ACE-FAD2-544B-ADC6-32834B6FC5A2}"/>
              </a:ext>
            </a:extLst>
          </p:cNvPr>
          <p:cNvSpPr txBox="1"/>
          <p:nvPr/>
        </p:nvSpPr>
        <p:spPr>
          <a:xfrm>
            <a:off x="558725" y="178657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F4892-D5DB-ED47-AD18-3D957C9125A1}"/>
              </a:ext>
            </a:extLst>
          </p:cNvPr>
          <p:cNvSpPr txBox="1"/>
          <p:nvPr/>
        </p:nvSpPr>
        <p:spPr>
          <a:xfrm>
            <a:off x="1883089" y="280791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B450B9-67AE-0543-9E70-1A54B117FBF6}"/>
              </a:ext>
            </a:extLst>
          </p:cNvPr>
          <p:cNvSpPr txBox="1"/>
          <p:nvPr/>
        </p:nvSpPr>
        <p:spPr>
          <a:xfrm>
            <a:off x="420221" y="4373466"/>
            <a:ext cx="1852157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1B23B1E-0FD0-8E46-8204-B303B3B3B27B}"/>
              </a:ext>
            </a:extLst>
          </p:cNvPr>
          <p:cNvCxnSpPr/>
          <p:nvPr/>
        </p:nvCxnSpPr>
        <p:spPr>
          <a:xfrm flipV="1">
            <a:off x="564776" y="4405434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38E2A7DE-7556-EB4A-A313-10939357F772}"/>
              </a:ext>
            </a:extLst>
          </p:cNvPr>
          <p:cNvCxnSpPr/>
          <p:nvPr/>
        </p:nvCxnSpPr>
        <p:spPr>
          <a:xfrm>
            <a:off x="564776" y="5790703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F12A2B39-3973-4E42-82B4-4E3ABF16AF20}"/>
              </a:ext>
            </a:extLst>
          </p:cNvPr>
          <p:cNvCxnSpPr>
            <a:cxnSpLocks/>
          </p:cNvCxnSpPr>
          <p:nvPr/>
        </p:nvCxnSpPr>
        <p:spPr>
          <a:xfrm flipV="1">
            <a:off x="1336730" y="4612294"/>
            <a:ext cx="378055" cy="1060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Овал 60">
            <a:extLst>
              <a:ext uri="{FF2B5EF4-FFF2-40B4-BE49-F238E27FC236}">
                <a16:creationId xmlns:a16="http://schemas.microsoft.com/office/drawing/2014/main" id="{B6CF051E-3C4E-4D41-A6E7-FD9E2EE405DD}"/>
              </a:ext>
            </a:extLst>
          </p:cNvPr>
          <p:cNvSpPr/>
          <p:nvPr/>
        </p:nvSpPr>
        <p:spPr>
          <a:xfrm>
            <a:off x="124300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3ACA62A-C985-9946-8941-9134F956B697}"/>
              </a:ext>
            </a:extLst>
          </p:cNvPr>
          <p:cNvSpPr/>
          <p:nvPr/>
        </p:nvSpPr>
        <p:spPr>
          <a:xfrm>
            <a:off x="1897806" y="4997388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6AE6C3C1-FBC3-EF4A-8B4D-68D228A4F4AA}"/>
              </a:ext>
            </a:extLst>
          </p:cNvPr>
          <p:cNvSpPr/>
          <p:nvPr/>
        </p:nvSpPr>
        <p:spPr>
          <a:xfrm>
            <a:off x="1814719" y="489024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DAEADBFD-E7BA-3E4B-AE25-408B7D0832D7}"/>
              </a:ext>
            </a:extLst>
          </p:cNvPr>
          <p:cNvSpPr/>
          <p:nvPr/>
        </p:nvSpPr>
        <p:spPr>
          <a:xfrm>
            <a:off x="1714785" y="5023691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00DA1A13-428B-4344-82E6-020CF2CE497E}"/>
              </a:ext>
            </a:extLst>
          </p:cNvPr>
          <p:cNvSpPr/>
          <p:nvPr/>
        </p:nvSpPr>
        <p:spPr>
          <a:xfrm>
            <a:off x="107751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EA757954-E74C-3D44-BE69-96D868CBBC26}"/>
              </a:ext>
            </a:extLst>
          </p:cNvPr>
          <p:cNvSpPr/>
          <p:nvPr/>
        </p:nvSpPr>
        <p:spPr>
          <a:xfrm>
            <a:off x="1129163" y="536224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B0B25672-0196-6B45-95CB-0D97D69D096A}"/>
              </a:ext>
            </a:extLst>
          </p:cNvPr>
          <p:cNvSpPr/>
          <p:nvPr/>
        </p:nvSpPr>
        <p:spPr>
          <a:xfrm>
            <a:off x="1251867" y="492094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7B517494-55F2-4C4B-B624-759B4CE389A0}"/>
              </a:ext>
            </a:extLst>
          </p:cNvPr>
          <p:cNvSpPr/>
          <p:nvPr/>
        </p:nvSpPr>
        <p:spPr>
          <a:xfrm>
            <a:off x="1460172" y="479534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9B225316-0D1C-9542-A5EE-052BB1A9BF56}"/>
              </a:ext>
            </a:extLst>
          </p:cNvPr>
          <p:cNvSpPr/>
          <p:nvPr/>
        </p:nvSpPr>
        <p:spPr>
          <a:xfrm>
            <a:off x="1206759" y="470707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47525C4A-6A80-264F-8CAA-2D4DC13A04A3}"/>
              </a:ext>
            </a:extLst>
          </p:cNvPr>
          <p:cNvSpPr/>
          <p:nvPr/>
        </p:nvSpPr>
        <p:spPr>
          <a:xfrm>
            <a:off x="1095374" y="484367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0F43739C-7C3A-274F-B8EA-5CD7EFECE8CB}"/>
              </a:ext>
            </a:extLst>
          </p:cNvPr>
          <p:cNvSpPr/>
          <p:nvPr/>
        </p:nvSpPr>
        <p:spPr>
          <a:xfrm>
            <a:off x="1564120" y="528947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584BB8F8-FC61-F84E-B3F8-528DB51DB66E}"/>
              </a:ext>
            </a:extLst>
          </p:cNvPr>
          <p:cNvSpPr/>
          <p:nvPr/>
        </p:nvSpPr>
        <p:spPr>
          <a:xfrm>
            <a:off x="1667411" y="488327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115374-C857-1848-826E-42C5DC418203}"/>
              </a:ext>
            </a:extLst>
          </p:cNvPr>
          <p:cNvSpPr txBox="1"/>
          <p:nvPr/>
        </p:nvSpPr>
        <p:spPr>
          <a:xfrm>
            <a:off x="558725" y="43273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17211D-C107-8942-8399-941C9A04182C}"/>
              </a:ext>
            </a:extLst>
          </p:cNvPr>
          <p:cNvSpPr txBox="1"/>
          <p:nvPr/>
        </p:nvSpPr>
        <p:spPr>
          <a:xfrm>
            <a:off x="1883089" y="53486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45A474AC-3CAD-7648-BF49-328E79FDBE10}"/>
              </a:ext>
            </a:extLst>
          </p:cNvPr>
          <p:cNvSpPr/>
          <p:nvPr/>
        </p:nvSpPr>
        <p:spPr>
          <a:xfrm>
            <a:off x="1311746" y="5392766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ACEFEFE-372D-D74E-A5AE-1E617C193F6F}"/>
              </a:ext>
            </a:extLst>
          </p:cNvPr>
          <p:cNvSpPr/>
          <p:nvPr/>
        </p:nvSpPr>
        <p:spPr>
          <a:xfrm>
            <a:off x="1703602" y="529704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CCF08F68-CD06-854A-8CBB-36492E0E74EA}"/>
              </a:ext>
            </a:extLst>
          </p:cNvPr>
          <p:cNvSpPr/>
          <p:nvPr/>
        </p:nvSpPr>
        <p:spPr>
          <a:xfrm>
            <a:off x="1623615" y="5413797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4B449040-20FD-8348-BA8F-A24AFEC711C9}"/>
              </a:ext>
            </a:extLst>
          </p:cNvPr>
          <p:cNvCxnSpPr>
            <a:cxnSpLocks/>
          </p:cNvCxnSpPr>
          <p:nvPr/>
        </p:nvCxnSpPr>
        <p:spPr>
          <a:xfrm flipH="1" flipV="1">
            <a:off x="955938" y="5150090"/>
            <a:ext cx="1098415" cy="134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3261EDDE-0E66-0545-87C1-998468FF2B7B}"/>
              </a:ext>
            </a:extLst>
          </p:cNvPr>
          <p:cNvSpPr/>
          <p:nvPr/>
        </p:nvSpPr>
        <p:spPr>
          <a:xfrm>
            <a:off x="1105271" y="509513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C9D63F87-DE0F-2440-BBEA-E11789B3EDEB}"/>
              </a:ext>
            </a:extLst>
          </p:cNvPr>
          <p:cNvSpPr/>
          <p:nvPr/>
        </p:nvSpPr>
        <p:spPr>
          <a:xfrm>
            <a:off x="1831340" y="521541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633028-187A-9747-9D2B-F776E4472177}"/>
              </a:ext>
            </a:extLst>
          </p:cNvPr>
          <p:cNvSpPr txBox="1"/>
          <p:nvPr/>
        </p:nvSpPr>
        <p:spPr>
          <a:xfrm>
            <a:off x="174905" y="1385919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Линейные проблемы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97646ADB-025D-2E47-8ECB-1ED58C318424}"/>
              </a:ext>
            </a:extLst>
          </p:cNvPr>
          <p:cNvSpPr/>
          <p:nvPr/>
        </p:nvSpPr>
        <p:spPr bwMode="auto">
          <a:xfrm>
            <a:off x="8336921" y="5365154"/>
            <a:ext cx="3281994" cy="12182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9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5" y="567872"/>
            <a:ext cx="10515600" cy="1325563"/>
          </a:xfrm>
        </p:spPr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Нейронные сети – один из видов работы с искусственным интеллектом</a:t>
            </a:r>
            <a:b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</a:br>
            <a:endParaRPr lang="ru-RU" sz="40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294709" y="431392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Рисунок 5" descr="https://habrastorage.org/files/195/f7c/fb9/195f7cfb9887458dbf8c7d808891246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62" y="1756955"/>
            <a:ext cx="7776864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079863" y="5370064"/>
            <a:ext cx="9444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Нейроны образуют три вида слоев: входной, скрытые и выводной.</a:t>
            </a:r>
          </a:p>
        </p:txBody>
      </p:sp>
    </p:spTree>
    <p:extLst>
      <p:ext uri="{BB962C8B-B14F-4D97-AF65-F5344CB8AC3E}">
        <p14:creationId xmlns:p14="http://schemas.microsoft.com/office/powerpoint/2010/main" val="120383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" y="274638"/>
            <a:ext cx="10667545" cy="634082"/>
          </a:xfrm>
        </p:spPr>
        <p:txBody>
          <a:bodyPr>
            <a:noAutofit/>
          </a:bodyPr>
          <a:lstStyle/>
          <a:p>
            <a:pPr lvl="1"/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</a:t>
            </a:r>
            <a:r>
              <a:rPr lang="ru-RU" sz="40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Перцептрон</a:t>
            </a: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слой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2846" y="836712"/>
            <a:ext cx="11495314" cy="5688632"/>
          </a:xfrm>
        </p:spPr>
        <p:txBody>
          <a:bodyPr>
            <a:noAutofit/>
          </a:bodyPr>
          <a:lstStyle/>
          <a:p>
            <a:r>
              <a:rPr lang="ru-RU" sz="2000" dirty="0" err="1">
                <a:solidFill>
                  <a:srgbClr val="C0003A"/>
                </a:solidFill>
                <a:latin typeface="Mont Regular" panose="00000700000000000000" pitchFamily="2" charset="0"/>
              </a:rPr>
              <a:t>Перцептрон</a:t>
            </a: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—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это вычислительная единица, которая получает информацию, производит над ней простые вычисления и передает ее дальше.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ru-RU" sz="2400" dirty="0"/>
              <a:t>	</a:t>
            </a:r>
            <a:r>
              <a:rPr lang="ru-RU" sz="2400" i="1" dirty="0"/>
              <a:t>Вид </a:t>
            </a:r>
            <a:r>
              <a:rPr lang="ru-RU" sz="2400" i="1" dirty="0" err="1"/>
              <a:t>перцептрона</a:t>
            </a:r>
            <a:endParaRPr lang="ru-RU" sz="2400" i="1" dirty="0"/>
          </a:p>
          <a:p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Слой </a:t>
            </a:r>
            <a:r>
              <a:rPr lang="ru-RU" sz="2000" dirty="0" err="1">
                <a:solidFill>
                  <a:srgbClr val="C0003A"/>
                </a:solidFill>
                <a:latin typeface="Mont Regular" panose="00000700000000000000" pitchFamily="2" charset="0"/>
              </a:rPr>
              <a:t>перецптнонов</a:t>
            </a: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 </a:t>
            </a:r>
            <a:r>
              <a:rPr lang="ru-RU" sz="2400" dirty="0"/>
              <a:t>–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понятие означающее набор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перцептноронов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, обрабатывающих единый массив данных.</a:t>
            </a:r>
          </a:p>
          <a:p>
            <a:pPr marL="1371600" lvl="3" indent="0">
              <a:buNone/>
            </a:pP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41" y="1589802"/>
            <a:ext cx="4746554" cy="265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E57EF0-22AB-42B8-9049-E208EF26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273490" y="1709072"/>
            <a:ext cx="3241780" cy="32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634" y="346646"/>
            <a:ext cx="9881510" cy="634082"/>
          </a:xfrm>
        </p:spPr>
        <p:txBody>
          <a:bodyPr>
            <a:noAutofit/>
          </a:bodyPr>
          <a:lstStyle/>
          <a:p>
            <a:pPr lvl="1"/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Синапс, матрица весов и понятие о инициализации весов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9634" y="1080026"/>
            <a:ext cx="971680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Синапс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это связь между двумя нейронами.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У синапсов 1 параметр — вес.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Благодаря ему, входная информация изменяется, когда передается от одного нейрона к другому.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совокупность весов нейронной сети - матрица весов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во время инициализации (старта) нейронной сети, веса расставляются в случайном порядке.</a:t>
            </a:r>
          </a:p>
        </p:txBody>
      </p:sp>
      <p:pic>
        <p:nvPicPr>
          <p:cNvPr id="5" name="Рисунок 4" descr="https://neuralnet.info/wp-content/uploads/2017/08/3-artificial_neuron_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71" y="4219347"/>
            <a:ext cx="4741446" cy="182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neuralnet.info/wp-content/uploads/2017/08/3-one-layer-ann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83" y="3791524"/>
            <a:ext cx="4644311" cy="2621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2175434" y="6043912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Синапсы с весом </a:t>
            </a:r>
            <a:r>
              <a:rPr lang="en-US" dirty="0" err="1"/>
              <a:t>wi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30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" y="331255"/>
            <a:ext cx="9649644" cy="634082"/>
          </a:xfrm>
        </p:spPr>
        <p:txBody>
          <a:bodyPr>
            <a:noAutofit/>
          </a:bodyPr>
          <a:lstStyle/>
          <a:p>
            <a:pPr lvl="3"/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Функция активации – </a:t>
            </a:r>
            <a:r>
              <a:rPr lang="ru-RU" sz="28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сигмоид</a:t>
            </a:r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гиперболический тангенс, </a:t>
            </a:r>
            <a:r>
              <a:rPr lang="en-US" sz="28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ReLU</a:t>
            </a:r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пороговая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2479" y="1080027"/>
            <a:ext cx="10990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Функция активации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— это способ симуляции нелинейного поведения персептрона</a:t>
            </a:r>
          </a:p>
        </p:txBody>
      </p:sp>
      <p:pic>
        <p:nvPicPr>
          <p:cNvPr id="10" name="Рисунок 9" descr="https://habrastorage.org/files/150/8ef/062/1508ef06235444c3bc74a942812b4eb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26" y="1725626"/>
            <a:ext cx="2806230" cy="191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habrastorage.org/files/c71/db2/a75/c71db2a756494e5298ed1d5b5f15cbc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67" y="1628503"/>
            <a:ext cx="2802461" cy="183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cdn-images-1.medium.com/max/1600/1*oePAhrm74RNnNEolprmTa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219150"/>
            <a:ext cx="207645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Image3600.gif (1543 bytes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196290"/>
            <a:ext cx="21209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6538722" y="5834590"/>
            <a:ext cx="217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Пороговая функция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704526" y="5949280"/>
            <a:ext cx="66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3085" y="3645024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Сигмоид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32505" y="3642073"/>
            <a:ext cx="270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Гиперболический тангенс</a:t>
            </a:r>
          </a:p>
        </p:txBody>
      </p:sp>
    </p:spTree>
    <p:extLst>
      <p:ext uri="{BB962C8B-B14F-4D97-AF65-F5344CB8AC3E}">
        <p14:creationId xmlns:p14="http://schemas.microsoft.com/office/powerpoint/2010/main" val="605435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7461" y="346646"/>
            <a:ext cx="9493683" cy="634082"/>
          </a:xfrm>
        </p:spPr>
        <p:txBody>
          <a:bodyPr>
            <a:noAutofit/>
          </a:bodyPr>
          <a:lstStyle/>
          <a:p>
            <a:pPr lvl="3"/>
            <a:r>
              <a:rPr lang="ru-RU" sz="24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Функция активации – </a:t>
            </a:r>
            <a:r>
              <a:rPr lang="ru-RU" sz="24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сигмоид</a:t>
            </a:r>
            <a:r>
              <a:rPr lang="ru-RU" sz="24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гиперболический тангенс, </a:t>
            </a:r>
            <a:r>
              <a:rPr lang="en-US" sz="24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ReLU</a:t>
            </a:r>
            <a:r>
              <a:rPr lang="ru-RU" sz="24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пороговая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2479" y="1080027"/>
            <a:ext cx="10990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Функция активации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— это способ симуляции нелинейного поведения персептрона</a:t>
            </a: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D396A4E5-77B8-425C-8F28-8BDF40E379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558920"/>
              </p:ext>
            </p:extLst>
          </p:nvPr>
        </p:nvGraphicFramePr>
        <p:xfrm>
          <a:off x="75876" y="1543756"/>
          <a:ext cx="5452772" cy="231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80BB245-68C0-4790-9D84-CD27233B4817}"/>
              </a:ext>
            </a:extLst>
          </p:cNvPr>
          <p:cNvSpPr txBox="1"/>
          <p:nvPr/>
        </p:nvSpPr>
        <p:spPr bwMode="auto">
          <a:xfrm>
            <a:off x="-178528" y="3675558"/>
            <a:ext cx="6966892" cy="339887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>
            <a:defPPr>
              <a:defRPr lang="ru-RU"/>
            </a:defPPr>
            <a:lvl1pPr algn="ctr">
              <a:defRPr sz="120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ru-RU" sz="1200" dirty="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rPr>
              <a:t>Логистическая функция и ее производная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6943509-55C6-4635-AA9D-A1D6C293FEAB}"/>
              </a:ext>
            </a:extLst>
          </p:cNvPr>
          <p:cNvGrpSpPr/>
          <p:nvPr/>
        </p:nvGrpSpPr>
        <p:grpSpPr>
          <a:xfrm>
            <a:off x="5509198" y="2156556"/>
            <a:ext cx="1861639" cy="794769"/>
            <a:chOff x="5782402" y="4066231"/>
            <a:chExt cx="1861639" cy="794769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F2EC815-FB2F-424D-B8FC-0400E8027375}"/>
                </a:ext>
              </a:extLst>
            </p:cNvPr>
            <p:cNvGrpSpPr/>
            <p:nvPr/>
          </p:nvGrpSpPr>
          <p:grpSpPr>
            <a:xfrm>
              <a:off x="5782402" y="4066231"/>
              <a:ext cx="1861639" cy="794769"/>
              <a:chOff x="9229377" y="4353909"/>
              <a:chExt cx="1713195" cy="731395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F58FCC9-9129-4F22-B981-2FFF7EEDF9A6}"/>
                  </a:ext>
                </a:extLst>
              </p:cNvPr>
              <p:cNvSpPr/>
              <p:nvPr/>
            </p:nvSpPr>
            <p:spPr>
              <a:xfrm>
                <a:off x="9229377" y="4353909"/>
                <a:ext cx="1061546" cy="731395"/>
              </a:xfrm>
              <a:prstGeom prst="rect">
                <a:avLst/>
              </a:prstGeom>
              <a:ln>
                <a:solidFill>
                  <a:srgbClr val="0F2B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05B640B4-F718-4C54-86FB-4ACFCB9F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614042"/>
                <a:ext cx="471048" cy="0"/>
              </a:xfrm>
              <a:prstGeom prst="line">
                <a:avLst/>
              </a:prstGeom>
              <a:ln w="28575">
                <a:solidFill>
                  <a:srgbClr val="0F2B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7951F8DB-A84B-4DDF-84B0-6A97A0ECE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866291"/>
                <a:ext cx="536028" cy="0"/>
              </a:xfrm>
              <a:prstGeom prst="line">
                <a:avLst/>
              </a:prstGeom>
              <a:ln w="28575">
                <a:solidFill>
                  <a:srgbClr val="C0003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A08F5-260A-469B-B5EF-9BC01CB415C3}"/>
                </a:ext>
              </a:extLst>
            </p:cNvPr>
            <p:cNvSpPr txBox="1"/>
            <p:nvPr/>
          </p:nvSpPr>
          <p:spPr>
            <a:xfrm>
              <a:off x="5875283" y="4147141"/>
              <a:ext cx="10501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sigma(z)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sigma’(z)</a:t>
              </a:r>
            </a:p>
          </p:txBody>
        </p: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DBEE0DC-9BC9-450E-A1D3-BA677E2FD8F3}"/>
              </a:ext>
            </a:extLst>
          </p:cNvPr>
          <p:cNvSpPr/>
          <p:nvPr/>
        </p:nvSpPr>
        <p:spPr bwMode="auto">
          <a:xfrm>
            <a:off x="5528648" y="5249566"/>
            <a:ext cx="1153526" cy="794769"/>
          </a:xfrm>
          <a:prstGeom prst="rect">
            <a:avLst/>
          </a:prstGeom>
          <a:ln>
            <a:solidFill>
              <a:srgbClr val="0F2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6719B31-C03B-45B2-95F4-0D677C6A90F2}"/>
              </a:ext>
            </a:extLst>
          </p:cNvPr>
          <p:cNvCxnSpPr>
            <a:cxnSpLocks/>
          </p:cNvCxnSpPr>
          <p:nvPr/>
        </p:nvCxnSpPr>
        <p:spPr bwMode="auto">
          <a:xfrm>
            <a:off x="6801924" y="5740614"/>
            <a:ext cx="582474" cy="0"/>
          </a:xfrm>
          <a:prstGeom prst="line">
            <a:avLst/>
          </a:prstGeom>
          <a:ln w="28575">
            <a:solidFill>
              <a:srgbClr val="C0003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Диаграмма 28">
            <a:extLst>
              <a:ext uri="{FF2B5EF4-FFF2-40B4-BE49-F238E27FC236}">
                <a16:creationId xmlns:a16="http://schemas.microsoft.com/office/drawing/2014/main" id="{F1D26C03-2FB4-48EA-8D95-26A2020B2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410222"/>
              </p:ext>
            </p:extLst>
          </p:nvPr>
        </p:nvGraphicFramePr>
        <p:xfrm>
          <a:off x="727461" y="4184276"/>
          <a:ext cx="6061752" cy="256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D81C87B-361F-4FCE-B3FE-E295618E1019}"/>
              </a:ext>
            </a:extLst>
          </p:cNvPr>
          <p:cNvSpPr txBox="1"/>
          <p:nvPr/>
        </p:nvSpPr>
        <p:spPr bwMode="auto">
          <a:xfrm>
            <a:off x="5590836" y="5310027"/>
            <a:ext cx="1050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(z)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’(z)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D99E2C7-C046-4AB2-9161-89A061D28845}"/>
              </a:ext>
            </a:extLst>
          </p:cNvPr>
          <p:cNvCxnSpPr>
            <a:cxnSpLocks/>
          </p:cNvCxnSpPr>
          <p:nvPr/>
        </p:nvCxnSpPr>
        <p:spPr bwMode="auto">
          <a:xfrm>
            <a:off x="6801927" y="5466509"/>
            <a:ext cx="511864" cy="0"/>
          </a:xfrm>
          <a:prstGeom prst="line">
            <a:avLst/>
          </a:prstGeom>
          <a:ln w="28575">
            <a:solidFill>
              <a:srgbClr val="0F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buClr>
                    <a:schemeClr val="accent1"/>
                  </a:buClr>
                </a:pP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Сигмоид</a:t>
                </a:r>
                <a:r>
                  <a:rPr lang="ru-RU" sz="22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(логистическая функция):</a:t>
                </a:r>
              </a:p>
              <a:p>
                <a:pPr marL="0" lvl="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b="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2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  <a:blipFill>
                <a:blip r:embed="rId4"/>
                <a:stretch>
                  <a:fillRect l="-270" t="-4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spcAft>
                    <a:spcPts val="2800"/>
                  </a:spcAft>
                  <a:buClr>
                    <a:schemeClr val="accent1"/>
                  </a:buClr>
                  <a:tabLst>
                    <a:tab pos="447675" algn="l"/>
                  </a:tabLst>
                </a:pPr>
                <a:r>
                  <a:rPr lang="en-US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По</a:t>
                </a: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лулинейная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 функция </a:t>
                </a:r>
                <a:r>
                  <a:rPr lang="en-US" sz="2200" dirty="0">
                    <a:latin typeface="Mont Regular" panose="00000700000000000000" pitchFamily="2" charset="0"/>
                  </a:rPr>
                  <a:t>(</a:t>
                </a:r>
                <a:r>
                  <a:rPr lang="en-US" sz="2200" dirty="0" err="1">
                    <a:latin typeface="Mont Regular" panose="00000700000000000000" pitchFamily="2" charset="0"/>
                  </a:rPr>
                  <a:t>ReLU</a:t>
                </a:r>
                <a:r>
                  <a:rPr lang="en-US" sz="2200" dirty="0">
                    <a:latin typeface="Mont Regular" panose="00000700000000000000" pitchFamily="2" charset="0"/>
                  </a:rPr>
                  <a:t>):</a:t>
                </a:r>
              </a:p>
              <a:p>
                <a:pPr marL="265113" lvl="3" indent="-26511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eLU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0" lvl="3">
                  <a:buClr>
                    <a:schemeClr val="accent1"/>
                  </a:buClr>
                </a:pPr>
                <a:endParaRPr lang="ru-RU" sz="24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265113" lvl="3" indent="-265113">
                  <a:buClr>
                    <a:schemeClr val="accent1"/>
                  </a:buClr>
                </a:pPr>
                <a:endParaRPr lang="en-US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  <a:blipFill>
                <a:blip r:embed="rId5"/>
                <a:stretch>
                  <a:fillRect l="-284" r="-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909" y="431392"/>
            <a:ext cx="10515600" cy="1325563"/>
          </a:xfrm>
        </p:spPr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Нейронные сети – один из видов работы с искусственным интеллектом</a:t>
            </a:r>
            <a:b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</a:br>
            <a:endParaRPr lang="ru-RU" sz="40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294709" y="431392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2" descr="https://habrastorage.org/files/2d4/41b/4b6/2d441b4b680a4e83a48a90d25d593c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08" y="1587646"/>
            <a:ext cx="5889693" cy="478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18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143" y="346646"/>
            <a:ext cx="10868297" cy="634082"/>
          </a:xfrm>
        </p:spPr>
        <p:txBody>
          <a:bodyPr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Многослойный </a:t>
            </a:r>
            <a:r>
              <a:rPr lang="ru-RU" sz="32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перцептрон</a:t>
            </a:r>
            <a:endParaRPr lang="ru-RU" sz="32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26" y="1688615"/>
            <a:ext cx="3749622" cy="13752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505097" y="980729"/>
            <a:ext cx="10850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Формальные нейроны могут объединяться в сети различным образом. Самым распространенным видом сети стал многослойный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перцептрон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0925" y="3178955"/>
            <a:ext cx="11512732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Сеть состоит из произвольного количества слоев нейронов.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Нейроны каждого слоя соединяются с нейронами предыдущего и последующего слоев по принципу "каждый с каждым".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Первый слой называется сенсорным или входным,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внутренние слои называются скрытыми или ассоциативными,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последний — выходным или результативным.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Количество нейронов в слоях может быть произвольным. Обычно во всех скрытых слоях одинаковое количество нейронов</a:t>
            </a:r>
          </a:p>
        </p:txBody>
      </p:sp>
    </p:spTree>
    <p:extLst>
      <p:ext uri="{BB962C8B-B14F-4D97-AF65-F5344CB8AC3E}">
        <p14:creationId xmlns:p14="http://schemas.microsoft.com/office/powerpoint/2010/main" val="305436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rmAutofit/>
          </a:bodyPr>
          <a:lstStyle/>
          <a:p>
            <a:pPr lvl="1" algn="ctr"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Принцип работы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03137" y="1266854"/>
            <a:ext cx="8045607" cy="568863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400" dirty="0"/>
              <a:t>Принцип работы нейронной сети типа многослойный </a:t>
            </a:r>
            <a:r>
              <a:rPr lang="ru-RU" sz="2400" b="1" dirty="0"/>
              <a:t>персептрон </a:t>
            </a:r>
            <a:r>
              <a:rPr lang="ru-RU" sz="2400" b="1" dirty="0" err="1"/>
              <a:t>Румельхарта</a:t>
            </a:r>
            <a:r>
              <a:rPr lang="ru-RU" sz="2400" b="1" dirty="0"/>
              <a:t> </a:t>
            </a:r>
            <a:r>
              <a:rPr lang="ru-RU" sz="2400" dirty="0"/>
              <a:t>– по другому </a:t>
            </a:r>
            <a:r>
              <a:rPr lang="ru-RU" sz="2400" dirty="0" err="1"/>
              <a:t>полносвязная</a:t>
            </a:r>
            <a:r>
              <a:rPr lang="ru-RU" sz="2400" dirty="0"/>
              <a:t> нейронная с</a:t>
            </a:r>
            <a:r>
              <a:rPr lang="en-US" sz="2400" dirty="0" err="1"/>
              <a:t>е</a:t>
            </a:r>
            <a:r>
              <a:rPr lang="ru-RU" sz="2400" dirty="0" err="1"/>
              <a:t>ть</a:t>
            </a:r>
            <a:r>
              <a:rPr lang="ru-RU" sz="2400" dirty="0"/>
              <a:t>.</a:t>
            </a:r>
          </a:p>
          <a:p>
            <a:pPr marL="342900" indent="-342900">
              <a:defRPr/>
            </a:pPr>
            <a:r>
              <a:rPr lang="ru-RU" sz="2400" dirty="0"/>
              <a:t>Нейроны представляют структуру типа граф, имеющий в качестве узлов нелинейные функции</a:t>
            </a:r>
            <a:r>
              <a:rPr lang="en-US" sz="2400" dirty="0"/>
              <a:t> – </a:t>
            </a:r>
            <a:r>
              <a:rPr lang="ru-RU" sz="2400" b="1" dirty="0"/>
              <a:t>функции активации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7348619" y="3307433"/>
            <a:ext cx="3556000" cy="3278777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31" idx="2"/>
              <a:endCxn id="26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Hidden layers</a:t>
              </a:r>
              <a:endParaRPr lang="ru-RU" sz="20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layer</a:t>
              </a:r>
              <a:endParaRPr lang="ru-RU" sz="20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layer</a:t>
              </a:r>
              <a:endParaRPr lang="ru-RU" sz="2000" b="1" dirty="0"/>
            </a:p>
          </p:txBody>
        </p: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163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rmAutofit/>
          </a:bodyPr>
          <a:lstStyle/>
          <a:p>
            <a:pPr lvl="1" algn="ctr"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Принцип работы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303137" y="1266854"/>
                <a:ext cx="10890429" cy="5688632"/>
              </a:xfrm>
            </p:spPr>
            <p:txBody>
              <a:bodyPr>
                <a:noAutofit/>
              </a:bodyPr>
              <a:lstStyle/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Функции активации преобразуют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взвешенную сумму  поступающих на них данных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</m:d>
                      <m:r>
                        <a:rPr lang="ru-RU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  <a:defRPr/>
                </a:pPr>
                <a:r>
                  <a:rPr lang="ru-RU" sz="2200" dirty="0"/>
                  <a:t>где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вектора входных данных и весовых коэффициентов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нелинейная функция</a:t>
                </a:r>
              </a:p>
              <a:p>
                <a:pPr>
                  <a:defRPr/>
                </a:pPr>
                <a:r>
                  <a:rPr 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Так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им образом, каждый узел (персептрон) </a:t>
                </a: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– это нелинейная регрессия.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03137" y="1266854"/>
                <a:ext cx="10890429" cy="5688632"/>
              </a:xfrm>
              <a:blipFill>
                <a:blip r:embed="rId2"/>
                <a:stretch>
                  <a:fillRect l="-504" t="-1072" r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E822ADF-E667-7243-BB1D-98A21E9AF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65"/>
          <a:stretch/>
        </p:blipFill>
        <p:spPr bwMode="auto">
          <a:xfrm>
            <a:off x="1188724" y="3789185"/>
            <a:ext cx="9622105" cy="24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2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79268" y="1804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Структура  Нейронной Сети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10632555" y="2280349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3086981" y="3034468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97591" y="1775282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3713908" y="2608349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97590" y="3731280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97590" y="5490376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2443249" y="6408799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6464757" y="6211453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Скрытый Слой</a:t>
            </a:r>
            <a:r>
              <a:rPr lang="en-US" sz="2800" dirty="0"/>
              <a:t>(-</a:t>
            </a:r>
            <a:r>
              <a:rPr lang="ru-RU" sz="2800" dirty="0"/>
              <a:t>и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9337204" y="5412968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Выходной Слой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6570132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8302746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10469909" y="179870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8736" t="7623" r="26966" b="21458"/>
          <a:stretch/>
        </p:blipFill>
        <p:spPr>
          <a:xfrm>
            <a:off x="4690147" y="752078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4452305" y="715533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6719207" y="2064105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8616858" y="2023928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10528357" y="2388121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75893"/>
              </p:ext>
            </p:extLst>
          </p:nvPr>
        </p:nvGraphicFramePr>
        <p:xfrm>
          <a:off x="115190" y="2064105"/>
          <a:ext cx="2729440" cy="2965670"/>
        </p:xfrm>
        <a:graphic>
          <a:graphicData uri="http://schemas.openxmlformats.org/drawingml/2006/table">
            <a:tbl>
              <a:tblPr/>
              <a:tblGrid>
                <a:gridCol w="272944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1123950" y="150070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2892865" y="388121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2844630" y="1003616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844630" y="5029775"/>
            <a:ext cx="895596" cy="137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8" grpId="0"/>
      <p:bldP spid="101" grpId="0"/>
      <p:bldP spid="102" grpId="0"/>
      <p:bldP spid="103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-apple-system"/>
              </a:rPr>
              <a:t>Почему это может сработать?</a:t>
            </a:r>
            <a:endParaRPr lang="ru-RU" sz="3200" dirty="0">
              <a:latin typeface="-apple-system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581963-62FC-4D41-98F8-169A118FBE34}"/>
              </a:ext>
            </a:extLst>
          </p:cNvPr>
          <p:cNvSpPr txBox="1"/>
          <p:nvPr/>
        </p:nvSpPr>
        <p:spPr>
          <a:xfrm>
            <a:off x="2207568" y="1628800"/>
            <a:ext cx="445955" cy="50167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FA233E8-FCC2-4D62-B5D8-596F9A015560}"/>
              </a:ext>
            </a:extLst>
          </p:cNvPr>
          <p:cNvSpPr/>
          <p:nvPr/>
        </p:nvSpPr>
        <p:spPr>
          <a:xfrm>
            <a:off x="3808856" y="2098385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AC72891-7970-41DB-8725-1D7650262AD2}"/>
              </a:ext>
            </a:extLst>
          </p:cNvPr>
          <p:cNvSpPr/>
          <p:nvPr/>
        </p:nvSpPr>
        <p:spPr>
          <a:xfrm>
            <a:off x="4937018" y="2055307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4AEB08C-F539-46E0-9D17-3C695FEE70F7}"/>
              </a:ext>
            </a:extLst>
          </p:cNvPr>
          <p:cNvSpPr/>
          <p:nvPr/>
        </p:nvSpPr>
        <p:spPr>
          <a:xfrm>
            <a:off x="6425243" y="2461370"/>
            <a:ext cx="504056" cy="43204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0D57E-B000-4E58-BA76-84901052C7A3}"/>
              </a:ext>
            </a:extLst>
          </p:cNvPr>
          <p:cNvSpPr/>
          <p:nvPr/>
        </p:nvSpPr>
        <p:spPr>
          <a:xfrm>
            <a:off x="4560346" y="1901025"/>
            <a:ext cx="1257401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9EE534-D0BF-414D-948D-0FA792125456}"/>
              </a:ext>
            </a:extLst>
          </p:cNvPr>
          <p:cNvSpPr/>
          <p:nvPr/>
        </p:nvSpPr>
        <p:spPr>
          <a:xfrm>
            <a:off x="5989551" y="1879796"/>
            <a:ext cx="1379107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454C7C-91A1-45C7-8104-18A0F8036A2A}"/>
              </a:ext>
            </a:extLst>
          </p:cNvPr>
          <p:cNvSpPr/>
          <p:nvPr/>
        </p:nvSpPr>
        <p:spPr>
          <a:xfrm>
            <a:off x="3771288" y="3411567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FD66A1D-FEAD-48BF-83A2-195E90A81B73}"/>
              </a:ext>
            </a:extLst>
          </p:cNvPr>
          <p:cNvSpPr/>
          <p:nvPr/>
        </p:nvSpPr>
        <p:spPr>
          <a:xfrm>
            <a:off x="4937018" y="3358223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36222FF-8E6B-426B-82C1-FE9E586E6DC8}"/>
              </a:ext>
            </a:extLst>
          </p:cNvPr>
          <p:cNvSpPr/>
          <p:nvPr/>
        </p:nvSpPr>
        <p:spPr>
          <a:xfrm>
            <a:off x="4560346" y="3214207"/>
            <a:ext cx="1219833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813F011-7401-4092-A2DE-8FC0377B218D}"/>
              </a:ext>
            </a:extLst>
          </p:cNvPr>
          <p:cNvSpPr/>
          <p:nvPr/>
        </p:nvSpPr>
        <p:spPr>
          <a:xfrm>
            <a:off x="5951984" y="3192978"/>
            <a:ext cx="1379106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F3D7769-F405-4CAD-BFF5-E05E0ED2D32C}"/>
              </a:ext>
            </a:extLst>
          </p:cNvPr>
          <p:cNvCxnSpPr>
            <a:cxnSpLocks/>
          </p:cNvCxnSpPr>
          <p:nvPr/>
        </p:nvCxnSpPr>
        <p:spPr>
          <a:xfrm flipH="1">
            <a:off x="6569979" y="3753323"/>
            <a:ext cx="216023" cy="34300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FDCE92A-A7F5-41D0-A07A-C1DFEEEDCE03}"/>
              </a:ext>
            </a:extLst>
          </p:cNvPr>
          <p:cNvSpPr/>
          <p:nvPr/>
        </p:nvSpPr>
        <p:spPr>
          <a:xfrm>
            <a:off x="3771288" y="5052271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BAE9AC8-57C8-45EA-8630-82F133732758}"/>
              </a:ext>
            </a:extLst>
          </p:cNvPr>
          <p:cNvSpPr/>
          <p:nvPr/>
        </p:nvSpPr>
        <p:spPr>
          <a:xfrm>
            <a:off x="4560346" y="4854911"/>
            <a:ext cx="1219833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EB24BB5-574C-4841-A166-96DAD3E8949A}"/>
              </a:ext>
            </a:extLst>
          </p:cNvPr>
          <p:cNvSpPr/>
          <p:nvPr/>
        </p:nvSpPr>
        <p:spPr>
          <a:xfrm>
            <a:off x="5951984" y="4833682"/>
            <a:ext cx="1379106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1987B88-63AB-476C-932C-8F68F2D2F241}"/>
              </a:ext>
            </a:extLst>
          </p:cNvPr>
          <p:cNvCxnSpPr>
            <a:cxnSpLocks/>
          </p:cNvCxnSpPr>
          <p:nvPr/>
        </p:nvCxnSpPr>
        <p:spPr>
          <a:xfrm flipH="1">
            <a:off x="6533526" y="5460009"/>
            <a:ext cx="216022" cy="3587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6AA562-14C6-4677-8BCA-91DA7649C9F6}"/>
              </a:ext>
            </a:extLst>
          </p:cNvPr>
          <p:cNvSpPr/>
          <p:nvPr/>
        </p:nvSpPr>
        <p:spPr>
          <a:xfrm>
            <a:off x="7835948" y="4802117"/>
            <a:ext cx="1379106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3EE23E6-AEAC-4FDA-8C2F-4F4DB664D833}"/>
              </a:ext>
            </a:extLst>
          </p:cNvPr>
          <p:cNvCxnSpPr>
            <a:cxnSpLocks/>
          </p:cNvCxnSpPr>
          <p:nvPr/>
        </p:nvCxnSpPr>
        <p:spPr>
          <a:xfrm flipH="1">
            <a:off x="5060099" y="5052271"/>
            <a:ext cx="48224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B893ECC3-F61B-4EE0-B9D1-1733BEA97D50}"/>
              </a:ext>
            </a:extLst>
          </p:cNvPr>
          <p:cNvCxnSpPr>
            <a:cxnSpLocks/>
          </p:cNvCxnSpPr>
          <p:nvPr/>
        </p:nvCxnSpPr>
        <p:spPr>
          <a:xfrm flipH="1">
            <a:off x="8682164" y="5022355"/>
            <a:ext cx="267640" cy="3417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Автоматические признаки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9AC72891-7970-41DB-8725-1D7650262AD2}"/>
              </a:ext>
            </a:extLst>
          </p:cNvPr>
          <p:cNvSpPr/>
          <p:nvPr/>
        </p:nvSpPr>
        <p:spPr>
          <a:xfrm>
            <a:off x="4937018" y="2028831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84AEB08C-F539-46E0-9D17-3C695FEE70F7}"/>
              </a:ext>
            </a:extLst>
          </p:cNvPr>
          <p:cNvSpPr/>
          <p:nvPr/>
        </p:nvSpPr>
        <p:spPr>
          <a:xfrm>
            <a:off x="6425243" y="2434894"/>
            <a:ext cx="504056" cy="43204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6FD66A1D-FEAD-48BF-83A2-195E90A81B73}"/>
              </a:ext>
            </a:extLst>
          </p:cNvPr>
          <p:cNvSpPr/>
          <p:nvPr/>
        </p:nvSpPr>
        <p:spPr>
          <a:xfrm>
            <a:off x="4937018" y="3331747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7540462" y="2525058"/>
            <a:ext cx="425592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-apple-system"/>
              </a:rPr>
              <a:t>Признаки, они повсюду </a:t>
            </a:r>
          </a:p>
        </p:txBody>
      </p:sp>
    </p:spTree>
    <p:extLst>
      <p:ext uri="{BB962C8B-B14F-4D97-AF65-F5344CB8AC3E}">
        <p14:creationId xmlns:p14="http://schemas.microsoft.com/office/powerpoint/2010/main" val="8624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7" grpId="0"/>
      <p:bldP spid="28" grpId="0" animBg="1"/>
      <p:bldP spid="29" grpId="0" animBg="1"/>
      <p:bldP spid="31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4797F4-85DB-4F20-B2DA-F21944A48202}"/>
              </a:ext>
            </a:extLst>
          </p:cNvPr>
          <p:cNvSpPr txBox="1"/>
          <p:nvPr/>
        </p:nvSpPr>
        <p:spPr>
          <a:xfrm>
            <a:off x="9482837" y="1959715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6F0B60-1884-4B76-92E7-D86F7C6004D6}"/>
              </a:ext>
            </a:extLst>
          </p:cNvPr>
          <p:cNvSpPr txBox="1"/>
          <p:nvPr/>
        </p:nvSpPr>
        <p:spPr>
          <a:xfrm>
            <a:off x="7200173" y="4107245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72471337-ABAD-41E2-8347-D7D22912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97" y="1479266"/>
            <a:ext cx="741055" cy="660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85E6523F-36DC-451E-B3A6-D4C7F594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497" y="2197903"/>
            <a:ext cx="773899" cy="6355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BCB0AAA-E44C-4546-8C59-D54C25E42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315" y="2993965"/>
            <a:ext cx="749081" cy="61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0F37B8AB-302B-4D86-8570-6904BD00A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070" y="3632923"/>
            <a:ext cx="751545" cy="6940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0FB5553C-67B6-44C8-A795-E281BB92C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493" y="4610731"/>
            <a:ext cx="751545" cy="6140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9EF432A4-9076-4168-AD75-FBD0376A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93" y="5283288"/>
            <a:ext cx="739268" cy="660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D9DAB83-EC02-41BC-ACE9-C8B3095C3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392" y="6001925"/>
            <a:ext cx="773899" cy="6355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3AA5F53-1B11-40C8-8E3A-BC6E7D23FEC5}"/>
              </a:ext>
            </a:extLst>
          </p:cNvPr>
          <p:cNvSpPr txBox="1"/>
          <p:nvPr/>
        </p:nvSpPr>
        <p:spPr>
          <a:xfrm>
            <a:off x="315215" y="2840536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/>
              <a:t>8</a:t>
            </a: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26FF3002-8C1F-413B-91BD-4FE84DC87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341" y="5999221"/>
            <a:ext cx="427856" cy="3722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3632" y="3189977"/>
            <a:ext cx="442432" cy="39510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376" y="3666238"/>
            <a:ext cx="442432" cy="395102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2410" y="4137686"/>
            <a:ext cx="426520" cy="382876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0376" y="4534090"/>
            <a:ext cx="416657" cy="372291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902252" y="2213036"/>
            <a:ext cx="420343" cy="388164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885432" y="1694941"/>
            <a:ext cx="427856" cy="395102"/>
          </a:xfrm>
          <a:prstGeom prst="rect">
            <a:avLst/>
          </a:prstGeom>
        </p:spPr>
      </p:pic>
      <p:sp>
        <p:nvSpPr>
          <p:cNvPr id="116" name="Заголовок 1"/>
          <p:cNvSpPr txBox="1">
            <a:spLocks/>
          </p:cNvSpPr>
          <p:nvPr/>
        </p:nvSpPr>
        <p:spPr>
          <a:xfrm>
            <a:off x="1522457" y="-29554"/>
            <a:ext cx="96490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Что должен делать каждый слой?</a:t>
            </a:r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08112F4C-596F-4766-A55B-F8A1DBA11B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6515" t="26135" r="27589" b="41040"/>
          <a:stretch/>
        </p:blipFill>
        <p:spPr>
          <a:xfrm>
            <a:off x="7871844" y="1791007"/>
            <a:ext cx="1587115" cy="4496936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CB3BBEE2-22AB-463E-8654-527242AE9C5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9119" t="23891" r="36641" b="38011"/>
          <a:stretch/>
        </p:blipFill>
        <p:spPr>
          <a:xfrm>
            <a:off x="5663043" y="1459739"/>
            <a:ext cx="1132332" cy="5177265"/>
          </a:xfrm>
          <a:prstGeom prst="rect">
            <a:avLst/>
          </a:prstGeom>
        </p:spPr>
      </p:pic>
      <p:sp>
        <p:nvSpPr>
          <p:cNvPr id="114" name="Овал 113">
            <a:extLst>
              <a:ext uri="{FF2B5EF4-FFF2-40B4-BE49-F238E27FC236}">
                <a16:creationId xmlns:a16="http://schemas.microsoft.com/office/drawing/2014/main" id="{CAA8D185-3533-4A4F-8813-DCBE07318C85}"/>
              </a:ext>
            </a:extLst>
          </p:cNvPr>
          <p:cNvSpPr/>
          <p:nvPr/>
        </p:nvSpPr>
        <p:spPr>
          <a:xfrm>
            <a:off x="6094993" y="1433847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07B4ECA2-B77E-4642-821A-A0727ACDAC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8496" t="20420" r="47968" b="36348"/>
          <a:stretch/>
        </p:blipFill>
        <p:spPr>
          <a:xfrm>
            <a:off x="1004065" y="828137"/>
            <a:ext cx="3723700" cy="605274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789F611-7B4C-4451-96F9-1B90D44149D8}"/>
              </a:ext>
            </a:extLst>
          </p:cNvPr>
          <p:cNvSpPr txBox="1"/>
          <p:nvPr/>
        </p:nvSpPr>
        <p:spPr>
          <a:xfrm>
            <a:off x="4935057" y="2520924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C33CF-29E0-41EC-A5C9-C9F06A17E62E}"/>
              </a:ext>
            </a:extLst>
          </p:cNvPr>
          <p:cNvSpPr txBox="1"/>
          <p:nvPr/>
        </p:nvSpPr>
        <p:spPr>
          <a:xfrm>
            <a:off x="4936482" y="5292201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3471E767-8A5A-48D4-BFA0-5DB484CA6EF2}"/>
              </a:ext>
            </a:extLst>
          </p:cNvPr>
          <p:cNvSpPr/>
          <p:nvPr/>
        </p:nvSpPr>
        <p:spPr>
          <a:xfrm>
            <a:off x="4066502" y="3347583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BB68A6DB-D954-4F58-9580-2852A8ECEB16}"/>
              </a:ext>
            </a:extLst>
          </p:cNvPr>
          <p:cNvSpPr/>
          <p:nvPr/>
        </p:nvSpPr>
        <p:spPr>
          <a:xfrm>
            <a:off x="4053312" y="3721076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DD639125-701D-4E50-824C-FF904A1FF8A2}"/>
              </a:ext>
            </a:extLst>
          </p:cNvPr>
          <p:cNvSpPr/>
          <p:nvPr/>
        </p:nvSpPr>
        <p:spPr>
          <a:xfrm>
            <a:off x="4089782" y="404799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4078851" y="436974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893" y="3240967"/>
            <a:ext cx="442432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4637" y="3717228"/>
            <a:ext cx="442432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981" y="4190641"/>
            <a:ext cx="426520" cy="382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9883" y="4696125"/>
            <a:ext cx="416657" cy="3722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88420" y="2264026"/>
            <a:ext cx="420343" cy="3881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873481" y="1745367"/>
            <a:ext cx="427856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46" name="Овал 45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9230837" y="5427811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14" grpId="0" animBg="1"/>
      <p:bldP spid="103" grpId="0" animBg="1"/>
      <p:bldP spid="104" grpId="0" animBg="1"/>
      <p:bldP spid="112" grpId="0" animBg="1"/>
      <p:bldP spid="113" grpId="0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81065"/>
            <a:ext cx="7920880" cy="827739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Обучение нейронной сети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E1AE5C-F904-4D0B-8726-2141127A4B8F}"/>
              </a:ext>
            </a:extLst>
          </p:cNvPr>
          <p:cNvSpPr txBox="1"/>
          <p:nvPr/>
        </p:nvSpPr>
        <p:spPr>
          <a:xfrm>
            <a:off x="127981" y="223717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/>
              <a:t>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978E13-997F-4F32-AAFB-B45AD177A246}"/>
              </a:ext>
            </a:extLst>
          </p:cNvPr>
          <p:cNvSpPr txBox="1"/>
          <p:nvPr/>
        </p:nvSpPr>
        <p:spPr>
          <a:xfrm>
            <a:off x="4842778" y="1584283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Ожидание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F3CCB7D-57FA-4822-89ED-F555A2398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86"/>
          <a:stretch/>
        </p:blipFill>
        <p:spPr>
          <a:xfrm>
            <a:off x="6154705" y="2102349"/>
            <a:ext cx="260863" cy="207490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44" name="Овал 43">
            <a:extLst>
              <a:ext uri="{FF2B5EF4-FFF2-40B4-BE49-F238E27FC236}">
                <a16:creationId xmlns:a16="http://schemas.microsoft.com/office/drawing/2014/main" id="{B56FFB46-0C01-40B1-92F0-379AC949371E}"/>
              </a:ext>
            </a:extLst>
          </p:cNvPr>
          <p:cNvSpPr/>
          <p:nvPr/>
        </p:nvSpPr>
        <p:spPr>
          <a:xfrm>
            <a:off x="8403026" y="3460675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14AB4CD-F860-44E0-98F8-DB72A122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00" y="2026732"/>
            <a:ext cx="497696" cy="207490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4C02DF-16A4-4629-B5D3-8603F96CD7F1}"/>
              </a:ext>
            </a:extLst>
          </p:cNvPr>
          <p:cNvSpPr txBox="1"/>
          <p:nvPr/>
        </p:nvSpPr>
        <p:spPr>
          <a:xfrm>
            <a:off x="7219042" y="16240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Реальность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C5F65D4A-F466-4769-88A0-98DEF77F4546}"/>
              </a:ext>
            </a:extLst>
          </p:cNvPr>
          <p:cNvSpPr/>
          <p:nvPr/>
        </p:nvSpPr>
        <p:spPr>
          <a:xfrm>
            <a:off x="8371186" y="2284298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C8DE43B-198F-44DB-9254-D8795EE3C805}"/>
              </a:ext>
            </a:extLst>
          </p:cNvPr>
          <p:cNvSpPr/>
          <p:nvPr/>
        </p:nvSpPr>
        <p:spPr>
          <a:xfrm>
            <a:off x="8376782" y="3053819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ABC4221F-EDE0-4331-A01C-7F8A4A118CDC}"/>
              </a:ext>
            </a:extLst>
          </p:cNvPr>
          <p:cNvSpPr/>
          <p:nvPr/>
        </p:nvSpPr>
        <p:spPr>
          <a:xfrm>
            <a:off x="8371186" y="2670841"/>
            <a:ext cx="144000" cy="1448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51731B-D4DE-4A6C-A6B9-FCD353D87C9E}"/>
              </a:ext>
            </a:extLst>
          </p:cNvPr>
          <p:cNvSpPr txBox="1"/>
          <p:nvPr/>
        </p:nvSpPr>
        <p:spPr>
          <a:xfrm>
            <a:off x="2299732" y="4206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(Ожидание-Реальность)</a:t>
            </a:r>
            <a:r>
              <a:rPr lang="ru-RU" sz="2800" baseline="30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/>
              <p:nvPr/>
            </p:nvSpPr>
            <p:spPr>
              <a:xfrm>
                <a:off x="6489714" y="4206620"/>
                <a:ext cx="3454472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ru-R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14" y="4206620"/>
                <a:ext cx="3454472" cy="566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0AE07218-2351-4249-A144-F7AA5F6AAB77}"/>
              </a:ext>
            </a:extLst>
          </p:cNvPr>
          <p:cNvSpPr txBox="1"/>
          <p:nvPr/>
        </p:nvSpPr>
        <p:spPr>
          <a:xfrm>
            <a:off x="0" y="5373216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y=f(</a:t>
            </a:r>
            <a:r>
              <a:rPr lang="ru-RU" sz="3600" dirty="0">
                <a:latin typeface="Comic Sans MS" panose="030F0702030302020204" pitchFamily="66" charset="0"/>
              </a:rPr>
              <a:t>Х</a:t>
            </a:r>
            <a:r>
              <a:rPr lang="en-US" sz="3600" dirty="0">
                <a:latin typeface="Comic Sans MS" panose="030F0702030302020204" pitchFamily="66" charset="0"/>
              </a:rPr>
              <a:t>)</a:t>
            </a:r>
            <a:endParaRPr lang="ru-RU" sz="3600" dirty="0">
              <a:latin typeface="Comic Sans MS" panose="030F0702030302020204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9E184E-1D08-4A26-838D-30B165AE296C}"/>
              </a:ext>
            </a:extLst>
          </p:cNvPr>
          <p:cNvSpPr txBox="1"/>
          <p:nvPr/>
        </p:nvSpPr>
        <p:spPr>
          <a:xfrm>
            <a:off x="2639616" y="479715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C30319-78A4-4824-8672-62EAD16EA35B}"/>
                  </a:ext>
                </a:extLst>
              </p:cNvPr>
              <p:cNvSpPr txBox="1"/>
              <p:nvPr/>
            </p:nvSpPr>
            <p:spPr>
              <a:xfrm>
                <a:off x="1559496" y="5301208"/>
                <a:ext cx="4844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картинка </a:t>
                </a:r>
                <a:r>
                  <a:rPr lang="en-US" sz="2400" dirty="0">
                    <a:solidFill>
                      <a:schemeClr val="tx1"/>
                    </a:solidFill>
                  </a:rPr>
                  <a:t>28</a:t>
                </a:r>
                <a:r>
                  <a:rPr lang="ru-RU" sz="2400" dirty="0">
                    <a:solidFill>
                      <a:schemeClr val="tx1"/>
                    </a:solidFill>
                  </a:rPr>
                  <a:t>х</a:t>
                </a:r>
                <a:r>
                  <a:rPr lang="en-US" sz="2400" dirty="0">
                    <a:solidFill>
                      <a:schemeClr val="tx1"/>
                    </a:solidFill>
                  </a:rPr>
                  <a:t>28</a:t>
                </a:r>
                <a:r>
                  <a:rPr lang="ru-RU" sz="2400" dirty="0">
                    <a:solidFill>
                      <a:schemeClr val="tx1"/>
                    </a:solidFill>
                  </a:rPr>
                  <a:t> (</a:t>
                </a:r>
                <a:r>
                  <a:rPr lang="en-US" sz="2400" dirty="0">
                    <a:solidFill>
                      <a:schemeClr val="tx1"/>
                    </a:solidFill>
                  </a:rPr>
                  <a:t>784 </a:t>
                </a:r>
                <a:r>
                  <a:rPr lang="ru-RU" sz="2400" dirty="0">
                    <a:solidFill>
                      <a:schemeClr val="tx1"/>
                    </a:solidFill>
                  </a:rPr>
                  <a:t>значений)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C30319-78A4-4824-8672-62EAD16EA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301208"/>
                <a:ext cx="4844692" cy="461665"/>
              </a:xfrm>
              <a:prstGeom prst="rect">
                <a:avLst/>
              </a:prstGeom>
              <a:blipFill>
                <a:blip r:embed="rId5"/>
                <a:stretch>
                  <a:fillRect l="-377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B0B-D643-42D5-B878-7F66CE889CB2}"/>
                  </a:ext>
                </a:extLst>
              </p:cNvPr>
              <p:cNvSpPr txBox="1"/>
              <p:nvPr/>
            </p:nvSpPr>
            <p:spPr>
              <a:xfrm>
                <a:off x="1415480" y="5742781"/>
                <a:ext cx="58228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«уверенность в числе» (10  значений)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B0B-D643-42D5-B878-7F66CE889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742781"/>
                <a:ext cx="5822879" cy="461665"/>
              </a:xfrm>
              <a:prstGeom prst="rect">
                <a:avLst/>
              </a:prstGeom>
              <a:blipFill>
                <a:blip r:embed="rId6"/>
                <a:stretch>
                  <a:fillRect t="-10526" r="-314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FF1BDE-AA2F-41D5-8BB9-21536E6F5C8C}"/>
                  </a:ext>
                </a:extLst>
              </p:cNvPr>
              <p:cNvSpPr txBox="1"/>
              <p:nvPr/>
            </p:nvSpPr>
            <p:spPr>
              <a:xfrm>
                <a:off x="1271464" y="6237312"/>
                <a:ext cx="51858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веса и </a:t>
                </a:r>
                <a:r>
                  <a:rPr lang="en-US" sz="2400" dirty="0">
                    <a:solidFill>
                      <a:schemeClr val="tx1"/>
                    </a:solidFill>
                  </a:rPr>
                  <a:t>biases 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sz="2400" dirty="0">
                    <a:solidFill>
                      <a:schemeClr val="tx1"/>
                    </a:solidFill>
                  </a:rPr>
                  <a:t>13002 </a:t>
                </a:r>
                <a:r>
                  <a:rPr lang="ru-RU" sz="2400" dirty="0">
                    <a:solidFill>
                      <a:schemeClr val="tx1"/>
                    </a:solidFill>
                  </a:rPr>
                  <a:t>значений)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FF1BDE-AA2F-41D5-8BB9-21536E6F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6237312"/>
                <a:ext cx="5185875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6499561" y="4750115"/>
            <a:ext cx="344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Функция Потерь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3F5A44-7ABB-4764-861F-D733E3623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185" y="988645"/>
            <a:ext cx="5193741" cy="4326940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A58AF6EA-DE18-472A-A164-1A3E5E8D770D}"/>
              </a:ext>
            </a:extLst>
          </p:cNvPr>
          <p:cNvSpPr/>
          <p:nvPr/>
        </p:nvSpPr>
        <p:spPr>
          <a:xfrm>
            <a:off x="5952000" y="3703080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2382829" y="886044"/>
            <a:ext cx="9247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Обучить нейронную сеть – значит минимизировать ошибку ее обучения на тестах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7382374" y="5246448"/>
            <a:ext cx="450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Ошибка – это Функция потерь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6609806" y="3135086"/>
            <a:ext cx="1471748" cy="0"/>
          </a:xfrm>
          <a:prstGeom prst="straightConnector1">
            <a:avLst/>
          </a:prstGeom>
          <a:ln w="603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8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4" grpId="0" animBg="1"/>
      <p:bldP spid="47" grpId="0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33" grpId="0" animBg="1"/>
      <p:bldP spid="31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6725" y="414618"/>
            <a:ext cx="11515725" cy="634082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Схема обучения многослойного </a:t>
            </a:r>
            <a:r>
              <a:rPr lang="ru-RU" sz="3600" dirty="0" err="1">
                <a:solidFill>
                  <a:srgbClr val="0F2B5E"/>
                </a:solidFill>
                <a:latin typeface="Mont SemiBold Italic"/>
                <a:cs typeface="+mn-cs"/>
              </a:rPr>
              <a:t>перцептрона</a:t>
            </a:r>
            <a:endParaRPr lang="ru-RU" sz="3600" dirty="0">
              <a:solidFill>
                <a:srgbClr val="0F2B5E"/>
              </a:solidFill>
              <a:latin typeface="Mont SemiBold Italic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725" y="1022676"/>
            <a:ext cx="1143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1. Инициализировать веса и параметры функции активации в малые ненулевые значения;</a:t>
            </a:r>
          </a:p>
          <a:p>
            <a:r>
              <a:rPr lang="ru-RU" sz="2400" dirty="0"/>
              <a:t>2. Подать на вход один образ и рассчитать выход;</a:t>
            </a:r>
          </a:p>
          <a:p>
            <a:r>
              <a:rPr lang="ru-RU" sz="2400" dirty="0"/>
              <a:t>3. Посчитать ошибку (функцию потерь).</a:t>
            </a:r>
          </a:p>
          <a:p>
            <a:r>
              <a:rPr lang="ru-RU" sz="2400" dirty="0"/>
              <a:t>4. Изменить веса и параметры функции активации так, чтобы ошибка уменьшилась.</a:t>
            </a:r>
          </a:p>
          <a:p>
            <a:r>
              <a:rPr lang="ru-RU" sz="2400" dirty="0"/>
              <a:t>5. Повторить шаги 2-4 до тех пор, пока ошибка не перестанет убывать или не станет достаточно малой.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1438275" y="3860995"/>
            <a:ext cx="2932194" cy="2752725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19" idx="2"/>
              <a:endCxn id="18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Hidden layers</a:t>
              </a:r>
              <a:endParaRPr lang="ru-RU" sz="20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layer</a:t>
              </a:r>
              <a:endParaRPr lang="ru-RU" sz="20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layer</a:t>
              </a:r>
              <a:endParaRPr lang="ru-RU" sz="2000" b="1" dirty="0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35" idx="6"/>
              <a:endCxn id="14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17" y="3948028"/>
            <a:ext cx="5402122" cy="257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0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346646"/>
            <a:ext cx="10801350" cy="634082"/>
          </a:xfrm>
        </p:spPr>
        <p:txBody>
          <a:bodyPr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79400" y="882661"/>
                <a:ext cx="11103429" cy="5062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sz="2400" b="1" dirty="0"/>
                  <a:t>Функция потерь </a:t>
                </a:r>
                <a:r>
                  <a:rPr lang="ru-RU" sz="2400" dirty="0"/>
                  <a:t>– </a:t>
                </a:r>
                <a:r>
                  <a:rPr lang="en-US" sz="2400" dirty="0"/>
                  <a:t>loss function –</a:t>
                </a:r>
                <a:r>
                  <a:rPr lang="ru-RU" sz="2400" dirty="0"/>
                  <a:t> функция, которая минимизируется в ходе обучения нейронной сети (ошибка работы нейронной сети)</a:t>
                </a:r>
              </a:p>
              <a:p>
                <a:pPr>
                  <a:spcAft>
                    <a:spcPts val="600"/>
                  </a:spcAft>
                </a:pPr>
                <a:endParaRPr lang="ru-RU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  <a:p>
                <a:pPr marL="6223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Функция потерь должна удовлетворять условиям оптимизации, например иметь производные. Для каждого метода оптимизации значение минимума функции потерь свое.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sz="2400" b="1" dirty="0"/>
                  <a:t>Метрика</a:t>
                </a:r>
                <a:r>
                  <a:rPr lang="ru-RU" sz="2400" dirty="0"/>
                  <a:t> - </a:t>
                </a:r>
                <a:r>
                  <a:rPr lang="en-US" sz="2400" dirty="0"/>
                  <a:t> </a:t>
                </a:r>
                <a:r>
                  <a:rPr lang="ru-RU" sz="2400" dirty="0"/>
                  <a:t>показатель качества работы нейронной сети. Это значение по которому оценивает работоспособность сети. Метрик может быть много! 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Метрики позволяют сравнивать нейронные сети.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Метрики интерпретируемы.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Метрики могут не удовлетворять условиям оптимизации.</a:t>
                </a: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882661"/>
                <a:ext cx="11103429" cy="5062924"/>
              </a:xfrm>
              <a:prstGeom prst="rect">
                <a:avLst/>
              </a:prstGeom>
              <a:blipFill>
                <a:blip r:embed="rId2"/>
                <a:stretch>
                  <a:fillRect l="-879" t="-964" r="-494" b="-1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79400" y="6070600"/>
            <a:ext cx="10104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Например, функция потерь Энтропия (по сути логарифм вероятности правильного ответа),</a:t>
            </a:r>
          </a:p>
          <a:p>
            <a:r>
              <a:rPr lang="ru-RU" sz="2000" dirty="0"/>
              <a:t> а метрика точность (число правильных ответов).</a:t>
            </a:r>
          </a:p>
        </p:txBody>
      </p:sp>
    </p:spTree>
    <p:extLst>
      <p:ext uri="{BB962C8B-B14F-4D97-AF65-F5344CB8AC3E}">
        <p14:creationId xmlns:p14="http://schemas.microsoft.com/office/powerpoint/2010/main" val="4189244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79400" y="882661"/>
            <a:ext cx="1110342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/>
              <a:t>Функция потерь </a:t>
            </a:r>
            <a:r>
              <a:rPr lang="ru-RU" sz="2400" dirty="0"/>
              <a:t>– </a:t>
            </a:r>
            <a:r>
              <a:rPr lang="en-US" sz="2400" dirty="0"/>
              <a:t>loss function –</a:t>
            </a:r>
            <a:r>
              <a:rPr lang="ru-RU" sz="2400" dirty="0"/>
              <a:t> функция, которая минимизируется в ходе обучения нейронной сети (ошибка работы нейронной сети)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Функции потерь как правило снижают.</a:t>
            </a:r>
          </a:p>
          <a:p>
            <a:pPr>
              <a:spcAft>
                <a:spcPts val="600"/>
              </a:spcAft>
            </a:pPr>
            <a:r>
              <a:rPr lang="ru-RU" sz="2400" b="1" dirty="0"/>
              <a:t>Метрика</a:t>
            </a:r>
            <a:r>
              <a:rPr lang="ru-RU" sz="2400" dirty="0"/>
              <a:t> - </a:t>
            </a:r>
            <a:r>
              <a:rPr lang="en-US" sz="2400" dirty="0"/>
              <a:t> </a:t>
            </a:r>
            <a:r>
              <a:rPr lang="ru-RU" sz="2400" dirty="0"/>
              <a:t>показатель качества работы нейронной сети. Это значение по которому оценивает работоспособность сети. Метрик может быть много!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Метрики как правило растут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400" y="6070600"/>
            <a:ext cx="10104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Например, функция потерь Энтропия (по сути логарифм вероятности правильного ответа),</a:t>
            </a:r>
          </a:p>
          <a:p>
            <a:r>
              <a:rPr lang="ru-RU" sz="2000" dirty="0"/>
              <a:t> а метрика точность (число правильных ответов).</a:t>
            </a:r>
          </a:p>
        </p:txBody>
      </p:sp>
      <p:pic>
        <p:nvPicPr>
          <p:cNvPr id="1028" name="Picture 4" descr="Loss function (left) and DI metric (right) during the 100 epochs of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05" y="3421818"/>
            <a:ext cx="4933420" cy="246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4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Нейронные сети – один из видов работы с искусственным интеллектом</a:t>
            </a:r>
            <a:b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</a:br>
            <a:endParaRPr lang="ru-RU" sz="40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294709" y="431392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140A2-090C-CFA4-CBFA-C72F3625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04" y="1454238"/>
            <a:ext cx="6742148" cy="2590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511EC-5D94-9330-1F06-7ACF2738F9AA}"/>
              </a:ext>
            </a:extLst>
          </p:cNvPr>
          <p:cNvSpPr txBox="1"/>
          <p:nvPr/>
        </p:nvSpPr>
        <p:spPr>
          <a:xfrm>
            <a:off x="687976" y="4433660"/>
            <a:ext cx="10755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Особенность глубоких нейронных сетей в использовании кодировщика признаков, </a:t>
            </a:r>
          </a:p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который сам выделяет нужные признаки из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450956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5146" y="1162061"/>
            <a:ext cx="11443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i="1" dirty="0"/>
              <a:t>Итерация, эпоха - </a:t>
            </a:r>
            <a:r>
              <a:rPr lang="ru-RU" sz="2400" dirty="0"/>
              <a:t>Это счетчик, который увеличивается, когда нейронная сеть проходит один тренировочный </a:t>
            </a:r>
            <a:r>
              <a:rPr lang="ru-RU" sz="2400" dirty="0" err="1"/>
              <a:t>наборво</a:t>
            </a:r>
            <a:r>
              <a:rPr lang="ru-RU" sz="2400" dirty="0"/>
              <a:t>. Т.е. общее количество тренировочных сетов пройденных нейронной сетью.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/>
          <a:stretch/>
        </p:blipFill>
        <p:spPr bwMode="auto">
          <a:xfrm>
            <a:off x="1968499" y="2405729"/>
            <a:ext cx="5508625" cy="41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30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5146" y="1162061"/>
            <a:ext cx="1144315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just">
              <a:spcAft>
                <a:spcPts val="600"/>
              </a:spcAft>
            </a:pPr>
            <a:r>
              <a:rPr lang="ru-RU" sz="2400" b="1" dirty="0" err="1"/>
              <a:t>Батч</a:t>
            </a:r>
            <a:r>
              <a:rPr lang="ru-RU" sz="2400" dirty="0"/>
              <a:t> </a:t>
            </a:r>
            <a:r>
              <a:rPr lang="ru-RU" sz="2400" b="1" dirty="0"/>
              <a:t>обучения</a:t>
            </a:r>
            <a:r>
              <a:rPr lang="ru-RU" sz="2400" dirty="0"/>
              <a:t> (</a:t>
            </a:r>
            <a:r>
              <a:rPr lang="ru-RU" sz="2400" b="1" dirty="0"/>
              <a:t>пакет, </a:t>
            </a:r>
            <a:r>
              <a:rPr lang="ru-RU" sz="2400" b="1" dirty="0" err="1"/>
              <a:t>минибатч</a:t>
            </a:r>
            <a:r>
              <a:rPr lang="ru-RU" sz="2400" dirty="0"/>
              <a:t>) – часто все данные наедается положить один шаг оптимизатора в силу ограниченности вычислительных мощностей. Поэтому каждую эпоху набор данных делят на </a:t>
            </a:r>
            <a:r>
              <a:rPr lang="ru-RU" sz="2400" dirty="0" err="1"/>
              <a:t>подвыборки</a:t>
            </a:r>
            <a:r>
              <a:rPr lang="ru-RU" sz="2400" dirty="0"/>
              <a:t>. Каждую </a:t>
            </a:r>
            <a:r>
              <a:rPr lang="ru-RU" sz="2400" dirty="0" err="1"/>
              <a:t>подвыборку</a:t>
            </a:r>
            <a:r>
              <a:rPr lang="ru-RU" sz="2400" dirty="0"/>
              <a:t> называют </a:t>
            </a:r>
            <a:r>
              <a:rPr lang="ru-RU" sz="2400" dirty="0" err="1"/>
              <a:t>батч</a:t>
            </a:r>
            <a:r>
              <a:rPr lang="ru-RU" sz="2400" dirty="0"/>
              <a:t>.</a:t>
            </a:r>
          </a:p>
          <a:p>
            <a:pPr marL="0" lvl="3" algn="just">
              <a:spcAft>
                <a:spcPts val="600"/>
              </a:spcAft>
            </a:pPr>
            <a:r>
              <a:rPr lang="ru-RU" sz="2400" dirty="0"/>
              <a:t>Часто </a:t>
            </a:r>
            <a:r>
              <a:rPr lang="ru-RU" sz="2400" dirty="0" err="1"/>
              <a:t>подвыборки</a:t>
            </a:r>
            <a:r>
              <a:rPr lang="ru-RU" sz="2400" dirty="0"/>
              <a:t> выбираются случайным образом – тогда оптимизация называется стохастической.</a:t>
            </a:r>
            <a:endParaRPr lang="en-US" sz="24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>
            <a:noAutofit/>
          </a:bodyPr>
          <a:lstStyle/>
          <a:p>
            <a:pPr lvl="1"/>
            <a:r>
              <a:rPr lang="ru-RU" sz="3600" b="1" dirty="0"/>
              <a:t>Основные понятия обучения нейронной сети</a:t>
            </a:r>
            <a:endParaRPr lang="ru-RU" sz="4000" b="1" dirty="0"/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/>
          <a:stretch/>
        </p:blipFill>
        <p:spPr bwMode="auto">
          <a:xfrm>
            <a:off x="4978400" y="3982778"/>
            <a:ext cx="3429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37670" y="3177997"/>
            <a:ext cx="1100182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just">
              <a:spcAft>
                <a:spcPts val="600"/>
              </a:spcAft>
            </a:pPr>
            <a:r>
              <a:rPr lang="ru-RU" sz="2400" b="1" i="1" dirty="0"/>
              <a:t>Эпоха  </a:t>
            </a:r>
            <a:r>
              <a:rPr lang="ru-RU" sz="2400" dirty="0"/>
              <a:t>- увеличивается каждый раз, когда проходится весь набор тренировочных данных (или его заданная часть).</a:t>
            </a:r>
          </a:p>
          <a:p>
            <a:pPr marL="0" lvl="3" algn="just">
              <a:spcAft>
                <a:spcPts val="600"/>
              </a:spcAft>
            </a:pPr>
            <a:endParaRPr lang="ru-RU" sz="2400" dirty="0"/>
          </a:p>
        </p:txBody>
      </p:sp>
      <p:pic>
        <p:nvPicPr>
          <p:cNvPr id="9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7" r="333"/>
          <a:stretch/>
        </p:blipFill>
        <p:spPr bwMode="auto">
          <a:xfrm>
            <a:off x="8407400" y="3982778"/>
            <a:ext cx="35052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610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pic>
        <p:nvPicPr>
          <p:cNvPr id="4102" name="Picture 6" descr="Overfitting &amp; Underfitting in Machine Learning - Analytics Yog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270430"/>
            <a:ext cx="5723238" cy="33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355146" y="1162061"/>
            <a:ext cx="1144315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i="1" dirty="0"/>
              <a:t>Переобучение – </a:t>
            </a:r>
            <a:r>
              <a:rPr lang="ru-RU" sz="2400" dirty="0"/>
              <a:t> явление, когда построенная модель хорошо объясняет примеры из обучающей выборки, но относительно плохо работает на примерах, не участвовавших в обучении (на примерах из тестовой выборки).</a:t>
            </a:r>
          </a:p>
          <a:p>
            <a:pPr>
              <a:spcAft>
                <a:spcPts val="600"/>
              </a:spcAft>
            </a:pPr>
            <a:r>
              <a:rPr lang="ru-RU" sz="2400" dirty="0"/>
              <a:t>Это связно с тем, что модель запоминает огромное количество всех возможных примеров вместо того, чтобы научиться подмечать особенности.</a:t>
            </a:r>
            <a:endParaRPr lang="en-US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46100" y="376639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rgbClr val="202122"/>
                </a:solidFill>
                <a:latin typeface="Arial" panose="020B0604020202020204" pitchFamily="34" charset="0"/>
              </a:rPr>
              <a:t>Методы борьбы с переобучением: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перекрёстная проверка (проверка на 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валидационной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выборке)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Регуляризация сети,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ранняя остановка (проверка на 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валидационной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выборке)</a:t>
            </a:r>
          </a:p>
        </p:txBody>
      </p:sp>
    </p:spTree>
    <p:extLst>
      <p:ext uri="{BB962C8B-B14F-4D97-AF65-F5344CB8AC3E}">
        <p14:creationId xmlns:p14="http://schemas.microsoft.com/office/powerpoint/2010/main" val="918882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48639" y="895361"/>
            <a:ext cx="11103429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800" b="1" dirty="0"/>
              <a:t>Тренировочный набор данных </a:t>
            </a:r>
            <a:r>
              <a:rPr lang="ru-RU" sz="2800" dirty="0"/>
              <a:t>— это последовательность данных, которыми оперирует нейронная сеть для обучения.</a:t>
            </a:r>
          </a:p>
          <a:p>
            <a:pPr>
              <a:spcAft>
                <a:spcPts val="600"/>
              </a:spcAft>
            </a:pPr>
            <a:r>
              <a:rPr lang="ru-RU" sz="2800" b="1" dirty="0" err="1"/>
              <a:t>Валидационный</a:t>
            </a:r>
            <a:r>
              <a:rPr lang="ru-RU" sz="2800" b="1" dirty="0"/>
              <a:t> набор данных </a:t>
            </a:r>
            <a:r>
              <a:rPr lang="ru-RU" sz="2800" dirty="0"/>
              <a:t>— это последовательность данных, которыми оперирует нейронная сеть в ходе обучения для оценки точности.</a:t>
            </a:r>
          </a:p>
          <a:p>
            <a:pPr>
              <a:spcAft>
                <a:spcPts val="600"/>
              </a:spcAft>
            </a:pPr>
            <a:r>
              <a:rPr lang="ru-RU" sz="2800" b="1" dirty="0"/>
              <a:t>Тестовый набор данных </a:t>
            </a:r>
            <a:r>
              <a:rPr lang="ru-RU" sz="2800" dirty="0"/>
              <a:t>–  независимый набор данных на которых сеть проверяется. </a:t>
            </a:r>
          </a:p>
        </p:txBody>
      </p:sp>
      <p:pic>
        <p:nvPicPr>
          <p:cNvPr id="2050" name="Picture 2" descr="Understanding Train, Test, and Validation Split in Simple Quick Terms | by  Rahul Chava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4" y="3595369"/>
            <a:ext cx="5826126" cy="32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3700" y="4509818"/>
            <a:ext cx="6667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 каждой эпохе обучения как бы новая модель. </a:t>
            </a:r>
          </a:p>
          <a:p>
            <a:r>
              <a:rPr lang="ru-RU" sz="2400" dirty="0"/>
              <a:t>Модель с измененным оптимизатором </a:t>
            </a:r>
            <a:br>
              <a:rPr lang="ru-RU" sz="2400" dirty="0"/>
            </a:br>
            <a:r>
              <a:rPr lang="ru-RU" sz="2400" dirty="0"/>
              <a:t>или параметрами – новая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2657335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35" y="1136500"/>
            <a:ext cx="7265294" cy="3859816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960002"/>
              </p:ext>
            </p:extLst>
          </p:nvPr>
        </p:nvGraphicFramePr>
        <p:xfrm>
          <a:off x="4119564" y="5338792"/>
          <a:ext cx="8072436" cy="1280160"/>
        </p:xfrm>
        <a:graphic>
          <a:graphicData uri="http://schemas.openxmlformats.org/drawingml/2006/table">
            <a:tbl>
              <a:tblPr/>
              <a:tblGrid>
                <a:gridCol w="2018109">
                  <a:extLst>
                    <a:ext uri="{9D8B030D-6E8A-4147-A177-3AD203B41FA5}">
                      <a16:colId xmlns:a16="http://schemas.microsoft.com/office/drawing/2014/main" val="3766718259"/>
                    </a:ext>
                  </a:extLst>
                </a:gridCol>
                <a:gridCol w="2018109">
                  <a:extLst>
                    <a:ext uri="{9D8B030D-6E8A-4147-A177-3AD203B41FA5}">
                      <a16:colId xmlns:a16="http://schemas.microsoft.com/office/drawing/2014/main" val="1778892886"/>
                    </a:ext>
                  </a:extLst>
                </a:gridCol>
                <a:gridCol w="2018109">
                  <a:extLst>
                    <a:ext uri="{9D8B030D-6E8A-4147-A177-3AD203B41FA5}">
                      <a16:colId xmlns:a16="http://schemas.microsoft.com/office/drawing/2014/main" val="1557401324"/>
                    </a:ext>
                  </a:extLst>
                </a:gridCol>
                <a:gridCol w="2018109">
                  <a:extLst>
                    <a:ext uri="{9D8B030D-6E8A-4147-A177-3AD203B41FA5}">
                      <a16:colId xmlns:a16="http://schemas.microsoft.com/office/drawing/2014/main" val="73982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Error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Overfitting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Right Fit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Underfitting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0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Training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Low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2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Test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Low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258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5300" y="1352400"/>
            <a:ext cx="44830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Переобучение выражается в пониженной точности на выборке, отличающейся от тренировочной.</a:t>
            </a:r>
          </a:p>
          <a:p>
            <a:endParaRPr lang="ru-RU" sz="2400" dirty="0"/>
          </a:p>
          <a:p>
            <a:r>
              <a:rPr lang="ru-RU" sz="2400" dirty="0"/>
              <a:t>Также иногда имеет место эффект </a:t>
            </a:r>
            <a:r>
              <a:rPr lang="ru-RU" sz="2400" dirty="0" err="1"/>
              <a:t>недообучения</a:t>
            </a:r>
            <a:r>
              <a:rPr lang="ru-RU" sz="2400" dirty="0"/>
              <a:t> – высокой ошибке на любой выборке.</a:t>
            </a:r>
          </a:p>
        </p:txBody>
      </p:sp>
    </p:spTree>
    <p:extLst>
      <p:ext uri="{BB962C8B-B14F-4D97-AF65-F5344CB8AC3E}">
        <p14:creationId xmlns:p14="http://schemas.microsoft.com/office/powerpoint/2010/main" val="3133049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5300" y="1352400"/>
            <a:ext cx="1010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Обобщающая способность  - это точность на тестовой выборке. Точнее это разность точности на тестовой и тренировочной выборках.</a:t>
            </a:r>
          </a:p>
          <a:p>
            <a:endParaRPr lang="ru-RU" sz="2400" dirty="0"/>
          </a:p>
          <a:p>
            <a:r>
              <a:rPr lang="ru-RU" sz="2400" dirty="0"/>
              <a:t>Поэтому в ходе обучения важна не сама точность на тренировочной выборке, а разность ее с точностью на тестовой выборке.</a:t>
            </a:r>
          </a:p>
          <a:p>
            <a:r>
              <a:rPr lang="ru-RU" sz="2400" dirty="0"/>
              <a:t> </a:t>
            </a:r>
          </a:p>
        </p:txBody>
      </p:sp>
      <p:pic>
        <p:nvPicPr>
          <p:cNvPr id="6146" name="Picture 2" descr="Theory of Deep Learning: Gener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3487737"/>
            <a:ext cx="566737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95300" y="3660724"/>
            <a:ext cx="5768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Поэтому тестовые данные должны быть максимально независимы от тренировочных.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52450" y="4664759"/>
            <a:ext cx="5768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Другой подход – это использование нескольких </a:t>
            </a:r>
            <a:r>
              <a:rPr lang="ru-RU" dirty="0" err="1"/>
              <a:t>валидационных</a:t>
            </a:r>
            <a:r>
              <a:rPr lang="ru-RU" dirty="0"/>
              <a:t> наборов </a:t>
            </a:r>
            <a:r>
              <a:rPr lang="en-US" dirty="0"/>
              <a:t>(k-folds, loo).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787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346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Перцептрон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 </a:t>
            </a:r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Розенблата</a:t>
            </a:r>
            <a:endParaRPr lang="ru-RU" sz="3200" dirty="0">
              <a:solidFill>
                <a:srgbClr val="0F2B5E"/>
              </a:solidFill>
              <a:latin typeface="Mont SemiBold Italic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2425" y="764704"/>
            <a:ext cx="11534775" cy="2952328"/>
          </a:xfrm>
        </p:spPr>
        <p:txBody>
          <a:bodyPr>
            <a:noAutofit/>
          </a:bodyPr>
          <a:lstStyle/>
          <a:p>
            <a:r>
              <a:rPr lang="ru-RU" dirty="0" err="1"/>
              <a:t>Перцептроны</a:t>
            </a:r>
            <a:r>
              <a:rPr lang="ru-RU" dirty="0"/>
              <a:t> или персептроны (от </a:t>
            </a:r>
            <a:r>
              <a:rPr lang="ru-RU" dirty="0" err="1"/>
              <a:t>perceptio</a:t>
            </a:r>
            <a:r>
              <a:rPr lang="ru-RU" dirty="0"/>
              <a:t> – восприятие) были первыми искусственными нейронными сетями, появившимися в результате многолетних исследований мозга животных и человека. </a:t>
            </a:r>
          </a:p>
          <a:p>
            <a:r>
              <a:rPr lang="ru-RU" dirty="0"/>
              <a:t>Проблема одиночного </a:t>
            </a:r>
            <a:r>
              <a:rPr lang="ru-RU" dirty="0" err="1"/>
              <a:t>перцептрона</a:t>
            </a:r>
            <a:r>
              <a:rPr lang="ru-RU" dirty="0"/>
              <a:t> – невозможность решения проблемы исключающего лили (проблемы </a:t>
            </a:r>
            <a:r>
              <a:rPr lang="en-US" dirty="0"/>
              <a:t>XOR)</a:t>
            </a:r>
            <a:endParaRPr lang="ru-RU" dirty="0"/>
          </a:p>
          <a:p>
            <a:pPr lvl="1"/>
            <a:r>
              <a:rPr lang="ru-RU" dirty="0"/>
              <a:t>Использование </a:t>
            </a:r>
            <a:r>
              <a:rPr lang="ru-RU" dirty="0" err="1"/>
              <a:t>перцептрона</a:t>
            </a:r>
            <a:r>
              <a:rPr lang="ru-RU" dirty="0"/>
              <a:t> </a:t>
            </a:r>
            <a:r>
              <a:rPr lang="ru-RU" dirty="0" err="1"/>
              <a:t>МакКаллока-Питтса</a:t>
            </a:r>
            <a:r>
              <a:rPr lang="ru-RU" dirty="0"/>
              <a:t> ограничено.</a:t>
            </a:r>
            <a:endParaRPr lang="en-US" dirty="0"/>
          </a:p>
          <a:p>
            <a:r>
              <a:rPr lang="ru-RU" dirty="0"/>
              <a:t>Решение – использование многослойного </a:t>
            </a:r>
            <a:r>
              <a:rPr lang="ru-RU" dirty="0" err="1"/>
              <a:t>перцептрона</a:t>
            </a:r>
            <a:r>
              <a:rPr lang="ru-RU" dirty="0"/>
              <a:t> – </a:t>
            </a:r>
            <a:r>
              <a:rPr lang="ru-RU" dirty="0" err="1"/>
              <a:t>перцептрона</a:t>
            </a:r>
            <a:r>
              <a:rPr lang="ru-RU" dirty="0"/>
              <a:t> </a:t>
            </a:r>
            <a:r>
              <a:rPr lang="ru-RU" dirty="0" err="1"/>
              <a:t>Розенблата</a:t>
            </a:r>
            <a:endParaRPr lang="ru-RU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1" descr="ÐÐ°ÑÑÐ¸Ð½ÐºÐ¸ Ð¿Ð¾ Ð·Ð°Ð¿ÑÐ¾ÑÑ Ð¿ÑÐ¾Ð±Ð»ÐµÐ¼Ñ XOR)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4293095"/>
            <a:ext cx="2596372" cy="242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 descr="ÐÐ°ÑÑÐ¸Ð½ÐºÐ¸ Ð¿Ð¾ Ð·Ð°Ð¿ÑÐ¾ÑÑ Ð¿ÑÐ¾Ð±Ð»ÐµÐ¼Ñ XO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77" y="4293095"/>
            <a:ext cx="34861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1/1e/Simple_perceptron.svg/280px-Simple_perceptr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1" y="4526471"/>
            <a:ext cx="2231537" cy="156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44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399" y="274638"/>
            <a:ext cx="11306175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Многослойным персептрон по </a:t>
            </a:r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Румельхарту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 (MLP)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5" y="764704"/>
            <a:ext cx="11449050" cy="5544616"/>
          </a:xfrm>
        </p:spPr>
        <p:txBody>
          <a:bodyPr>
            <a:noAutofit/>
          </a:bodyPr>
          <a:lstStyle/>
          <a:p>
            <a:r>
              <a:rPr lang="ru-RU" sz="2200" dirty="0"/>
              <a:t>Персептрон </a:t>
            </a:r>
            <a:r>
              <a:rPr lang="ru-RU" sz="2200" dirty="0" err="1"/>
              <a:t>Румельхарта</a:t>
            </a:r>
            <a:endParaRPr lang="ru-RU" sz="2200" dirty="0"/>
          </a:p>
          <a:p>
            <a:pPr lvl="1"/>
            <a:r>
              <a:rPr lang="ru-RU" sz="2200" dirty="0"/>
              <a:t>Все веса обучаются алгоритмом обратного распространения ошибки, </a:t>
            </a:r>
          </a:p>
          <a:p>
            <a:pPr lvl="1"/>
            <a:r>
              <a:rPr lang="ru-RU" sz="2200" dirty="0"/>
              <a:t>увеличение слоев (больше трех) – для уменьшения числа параметров в каждом слое.</a:t>
            </a:r>
          </a:p>
          <a:p>
            <a:pPr lvl="1"/>
            <a:r>
              <a:rPr lang="ru-RU" sz="2200" dirty="0"/>
              <a:t>Использование нелинейной функции активации.</a:t>
            </a:r>
          </a:p>
          <a:p>
            <a:pPr lvl="1"/>
            <a:r>
              <a:rPr lang="ru-RU" sz="2200" dirty="0"/>
              <a:t>произвольная архитектура связей (в </a:t>
            </a:r>
            <a:r>
              <a:rPr lang="ru-RU" sz="2200" dirty="0" err="1"/>
              <a:t>т.ч</a:t>
            </a:r>
            <a:r>
              <a:rPr lang="ru-RU" sz="2200" dirty="0"/>
              <a:t>., и </a:t>
            </a:r>
            <a:r>
              <a:rPr lang="ru-RU" sz="2200" dirty="0" err="1"/>
              <a:t>полносвязные</a:t>
            </a:r>
            <a:r>
              <a:rPr lang="ru-RU" sz="2200" dirty="0"/>
              <a:t> сети).</a:t>
            </a:r>
          </a:p>
          <a:p>
            <a:pPr lvl="1"/>
            <a:endParaRPr lang="ru-RU" sz="2000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30" y="2891781"/>
            <a:ext cx="7680920" cy="364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33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1" y="274638"/>
            <a:ext cx="11163300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Многослойным персептрон по </a:t>
            </a:r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Румельхарту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 (MLP)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2875" y="764704"/>
            <a:ext cx="11601450" cy="5544616"/>
          </a:xfrm>
        </p:spPr>
        <p:txBody>
          <a:bodyPr>
            <a:noAutofit/>
          </a:bodyPr>
          <a:lstStyle/>
          <a:p>
            <a:r>
              <a:rPr lang="ru-RU" sz="2200" dirty="0"/>
              <a:t>Персептрон </a:t>
            </a:r>
            <a:r>
              <a:rPr lang="ru-RU" sz="2200" dirty="0" err="1"/>
              <a:t>Румельхарта</a:t>
            </a:r>
            <a:endParaRPr lang="ru-RU" sz="2200" dirty="0"/>
          </a:p>
          <a:p>
            <a:pPr lvl="1"/>
            <a:r>
              <a:rPr lang="ru-RU" sz="2200" dirty="0"/>
              <a:t>Функция ошибки - некоторая статистическая мера невязки между нужным и получаемым значением.</a:t>
            </a:r>
          </a:p>
          <a:p>
            <a:pPr lvl="1"/>
            <a:r>
              <a:rPr lang="ru-RU" sz="2200" dirty="0"/>
              <a:t>Обучение до стабилизации весовых коэффициентов при обучении или прерывается ранее, чтобы избежать переобучения.</a:t>
            </a:r>
          </a:p>
          <a:p>
            <a:pPr lvl="1"/>
            <a:r>
              <a:rPr lang="ru-RU" sz="2000" dirty="0"/>
              <a:t>преимущество улучшится способность к обобщению, то есть к правильным реакциям на стимулы которым </a:t>
            </a:r>
            <a:r>
              <a:rPr lang="ru-RU" sz="2000" dirty="0" err="1"/>
              <a:t>перцептрон</a:t>
            </a:r>
            <a:r>
              <a:rPr lang="ru-RU" sz="2000" dirty="0"/>
              <a:t> не обучался. </a:t>
            </a:r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ÐÐ°ÑÑÐ¸Ð½ÐºÐ¸ Ð¿Ð¾ Ð·Ð°Ð¿ÑÐ¾ÑÑ ÐÐ½Ð¾Ð³Ð¾ÑÐ»Ð¾Ð¹Ð½ÑÐ¹ Ð¿ÐµÑÑÐµÐ¿ÑÑÐ¾Ð½ Ð ÑÐ¼ÐµÐ»ÑÑÐ°ÑÑÐ°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39" y="3230373"/>
            <a:ext cx="6785185" cy="32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6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Нейронные Сети: Введение.   </a:t>
            </a:r>
          </a:p>
        </p:txBody>
      </p:sp>
      <p:pic>
        <p:nvPicPr>
          <p:cNvPr id="27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81977" y="3397224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26516" y="3458669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57742" y="4796273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57080" y="4759888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91418" y="4748066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206030" y="2241491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106280" y="2419185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86989" y="3222326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 bwMode="auto">
          <a:xfrm>
            <a:off x="223492" y="1352665"/>
            <a:ext cx="4762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При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мер легко-формализуемой задачи: определить спелость томата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 bwMode="auto">
          <a:xfrm>
            <a:off x="7935396" y="6112651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https://stocksnap.io/search/eye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https://</a:t>
            </a:r>
            <a:r>
              <a:rPr lang="en-US" i="1" dirty="0" err="1"/>
              <a:t>stocksnap.io</a:t>
            </a:r>
            <a:r>
              <a:rPr lang="en-US" i="1" dirty="0"/>
              <a:t>/search/</a:t>
            </a:r>
            <a:r>
              <a:rPr lang="en-US" i="1" dirty="0" err="1"/>
              <a:t>child+eye</a:t>
            </a:r>
            <a:endParaRPr lang="ru-RU" i="1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35625" y="2495167"/>
            <a:ext cx="4283631" cy="3092191"/>
            <a:chOff x="219193" y="2225008"/>
            <a:chExt cx="4283631" cy="3092191"/>
          </a:xfrm>
        </p:grpSpPr>
        <p:pic>
          <p:nvPicPr>
            <p:cNvPr id="38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 bwMode="auto">
          <a:xfrm>
            <a:off x="439215" y="5713503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/>
              <a:t>https</a:t>
            </a:r>
            <a:r>
              <a:rPr lang="ru-RU" i="1" dirty="0"/>
              <a:t>://</a:t>
            </a:r>
            <a:r>
              <a:rPr lang="ru-RU" i="1" dirty="0" err="1"/>
              <a:t>stocksnap.io</a:t>
            </a:r>
            <a:r>
              <a:rPr lang="ru-RU" i="1" dirty="0"/>
              <a:t>/</a:t>
            </a:r>
            <a:r>
              <a:rPr lang="ru-RU" i="1" dirty="0" err="1"/>
              <a:t>search</a:t>
            </a:r>
            <a:r>
              <a:rPr lang="ru-RU" i="1" dirty="0"/>
              <a:t>/</a:t>
            </a:r>
            <a:r>
              <a:rPr lang="ru-RU" i="1" dirty="0" err="1"/>
              <a:t>tomat</a:t>
            </a:r>
            <a:endParaRPr lang="ru-RU" i="1" dirty="0"/>
          </a:p>
        </p:txBody>
      </p:sp>
      <p:pic>
        <p:nvPicPr>
          <p:cNvPr id="43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81977" y="2200053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17196" y="1500115"/>
            <a:ext cx="6318918" cy="54142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9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pic>
        <p:nvPicPr>
          <p:cNvPr id="1026" name="Picture 2" descr="Sample of a training dataset | Download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2" y="1314123"/>
            <a:ext cx="6518690" cy="44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1406" y="837488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Таблицы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7929" y="2256090"/>
            <a:ext cx="4483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Признаки данных выделены, осталось выбрать нужные</a:t>
            </a:r>
          </a:p>
        </p:txBody>
      </p:sp>
    </p:spTree>
    <p:extLst>
      <p:ext uri="{BB962C8B-B14F-4D97-AF65-F5344CB8AC3E}">
        <p14:creationId xmlns:p14="http://schemas.microsoft.com/office/powerpoint/2010/main" val="242926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3072" y="1567248"/>
            <a:ext cx="2484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Временные ряды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823" y="1059417"/>
            <a:ext cx="5312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Признаки данных невыделенные, данные последовательны, семантическая плотность не высокая</a:t>
            </a:r>
          </a:p>
        </p:txBody>
      </p:sp>
      <p:pic>
        <p:nvPicPr>
          <p:cNvPr id="2052" name="Picture 4" descr="Multivariate Time Series Forecasting In Python Forecaste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0238"/>
            <a:ext cx="7168639" cy="403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nthetic Time Series Data Creation for Fin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47" y="3595687"/>
            <a:ext cx="5187873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eature Engineering Techniques For Time Series D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70" y="1008235"/>
            <a:ext cx="3324225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4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4320" y="1168399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F2B5E"/>
                </a:solidFill>
                <a:latin typeface="Mont SemiBold Italic"/>
                <a:ea typeface="+mj-ea"/>
              </a:rPr>
              <a:t>Speech and audio</a:t>
            </a:r>
            <a:endParaRPr lang="ru-RU" sz="2400" dirty="0">
              <a:solidFill>
                <a:srgbClr val="0F2B5E"/>
              </a:solidFill>
              <a:latin typeface="Mont SemiBold Italic"/>
              <a:ea typeface="+mj-ea"/>
            </a:endParaRPr>
          </a:p>
        </p:txBody>
      </p:sp>
      <p:pic>
        <p:nvPicPr>
          <p:cNvPr id="6146" name="Picture 2" descr="AVSpeech Dataset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4" y="2067362"/>
            <a:ext cx="4775271" cy="40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agsHub/audio-datasets | Dags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9" y="4458298"/>
            <a:ext cx="6054725" cy="194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dio Deep Learning Made Simple (Part 1): State-of-the-Art Techniques | by  Ketan Doshi | Towards Data Sci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1158874"/>
            <a:ext cx="3997325" cy="364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48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0F2B5E"/>
                </a:solidFill>
                <a:latin typeface="Mont SemiBold Italic"/>
                <a:ea typeface="+mj-ea"/>
              </a:defRPr>
            </a:lvl1pPr>
          </a:lstStyle>
          <a:p>
            <a:r>
              <a:rPr lang="ru-RU" dirty="0"/>
              <a:t>Изображения</a:t>
            </a:r>
          </a:p>
        </p:txBody>
      </p:sp>
      <p:pic>
        <p:nvPicPr>
          <p:cNvPr id="3074" name="Picture 2" descr="Meta-Dataset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1"/>
          <a:stretch/>
        </p:blipFill>
        <p:spPr bwMode="auto">
          <a:xfrm>
            <a:off x="241299" y="1807333"/>
            <a:ext cx="8966201" cy="21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deo Dataset Over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" b="54834"/>
          <a:stretch/>
        </p:blipFill>
        <p:spPr bwMode="auto">
          <a:xfrm>
            <a:off x="241299" y="4891870"/>
            <a:ext cx="10461918" cy="17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7577" y="4328952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F2B5E"/>
                </a:solidFill>
                <a:latin typeface="Mont SemiBold Italic"/>
                <a:ea typeface="+mj-ea"/>
              </a:rPr>
              <a:t>видео</a:t>
            </a:r>
          </a:p>
        </p:txBody>
      </p:sp>
      <p:pic>
        <p:nvPicPr>
          <p:cNvPr id="3078" name="Picture 6" descr="PointCloud-C Dataset | Papers With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75" y="2733562"/>
            <a:ext cx="2384425" cy="17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13913" y="1961888"/>
            <a:ext cx="3078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F2B5E"/>
                </a:solidFill>
                <a:latin typeface="Mont SemiBold Italic"/>
                <a:ea typeface="+mj-ea"/>
              </a:rPr>
              <a:t>3d </a:t>
            </a:r>
            <a:r>
              <a:rPr lang="ru-RU" dirty="0">
                <a:solidFill>
                  <a:srgbClr val="0F2B5E"/>
                </a:solidFill>
                <a:latin typeface="Mont SemiBold Italic"/>
                <a:ea typeface="+mj-ea"/>
              </a:rPr>
              <a:t>последовательности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07913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LP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2" b="21343"/>
          <a:stretch/>
        </p:blipFill>
        <p:spPr bwMode="auto">
          <a:xfrm>
            <a:off x="3998291" y="4267200"/>
            <a:ext cx="805400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duction Machine Learning Pipeline for Text Classification with fast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087437"/>
            <a:ext cx="5394325" cy="303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I Text Data | TELUS Internation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33" y="1087437"/>
            <a:ext cx="4599941" cy="28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</p:spTree>
    <p:extLst>
      <p:ext uri="{BB962C8B-B14F-4D97-AF65-F5344CB8AC3E}">
        <p14:creationId xmlns:p14="http://schemas.microsoft.com/office/powerpoint/2010/main" val="786039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1840</Words>
  <Application>Microsoft Macintosh PowerPoint</Application>
  <PresentationFormat>Широкоэкранный</PresentationFormat>
  <Paragraphs>413</Paragraphs>
  <Slides>38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Cambria Math</vt:lpstr>
      <vt:lpstr>Comic Sans MS</vt:lpstr>
      <vt:lpstr>Mont Regular</vt:lpstr>
      <vt:lpstr>Mont SemiBold Italic</vt:lpstr>
      <vt:lpstr>Times New Roman</vt:lpstr>
      <vt:lpstr>Verdana</vt:lpstr>
      <vt:lpstr>Тема Office</vt:lpstr>
      <vt:lpstr>Основы нейронных сетей</vt:lpstr>
      <vt:lpstr>Нейронные сети – один из видов работы с искусственным интеллектом </vt:lpstr>
      <vt:lpstr>Нейронные сети – один из видов работы с искусственным интеллектом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Линейные проблемы</vt:lpstr>
      <vt:lpstr>Линейные проблемы</vt:lpstr>
      <vt:lpstr>Выбор метода оценки</vt:lpstr>
      <vt:lpstr>Нейронные сети – один из видов работы с искусственным интеллектом </vt:lpstr>
      <vt:lpstr>Основные понятия. Перцептрон, слой</vt:lpstr>
      <vt:lpstr>Основные понятия. Синапс, матрица весов и понятие о инициализации весов</vt:lpstr>
      <vt:lpstr>Основные понятия. Функция активации – сигмоид, гиперболический тангенс, ReLU, пороговая</vt:lpstr>
      <vt:lpstr>Основные понятия. Функция активации – сигмоид, гиперболический тангенс, ReLU, пороговая</vt:lpstr>
      <vt:lpstr>Основные понятия. Многослойный перцептрон</vt:lpstr>
      <vt:lpstr>Принцип работы нейронных сетей</vt:lpstr>
      <vt:lpstr>Принцип работы нейронных сетей</vt:lpstr>
      <vt:lpstr>Структура  Нейронной Сети</vt:lpstr>
      <vt:lpstr>Почему это может сработать?</vt:lpstr>
      <vt:lpstr>Презентация PowerPoint</vt:lpstr>
      <vt:lpstr>Обучение нейронной сети</vt:lpstr>
      <vt:lpstr>Схема обучения многослойного перцептрона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Перцептрон Розенблата</vt:lpstr>
      <vt:lpstr> Многослойным персептрон по Румельхарту (MLP) </vt:lpstr>
      <vt:lpstr> Многослойным персептрон по Румельхарту (MLP)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</dc:title>
  <dc:creator>Ронкин Михаил Владимирович</dc:creator>
  <cp:lastModifiedBy>Ронкин Михаил Владимирович</cp:lastModifiedBy>
  <cp:revision>37</cp:revision>
  <dcterms:created xsi:type="dcterms:W3CDTF">2024-07-09T13:14:28Z</dcterms:created>
  <dcterms:modified xsi:type="dcterms:W3CDTF">2024-07-22T18:36:29Z</dcterms:modified>
</cp:coreProperties>
</file>